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46.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24" r:id="rId18"/>
    <p:sldId id="272" r:id="rId19"/>
    <p:sldId id="273" r:id="rId20"/>
    <p:sldId id="325"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3" r:id="rId70"/>
    <p:sldId id="322" r:id="rId71"/>
  </p:sldIdLst>
  <p:sldSz cx="12192000" cy="6858000"/>
  <p:notesSz cx="7004050" cy="9290050"/>
  <p:embeddedFontLst>
    <p:embeddedFont>
      <p:font typeface="Calibri" panose="020F0502020204030204" pitchFamily="34" charset="0"/>
      <p:regular r:id="rId73"/>
      <p:bold r:id="rId74"/>
      <p:italic r:id="rId75"/>
      <p:boldItalic r:id="rId76"/>
    </p:embeddedFont>
    <p:embeddedFont>
      <p:font typeface="Century Gothic" panose="020B0502020202020204" pitchFamily="34" charset="0"/>
      <p:regular r:id="rId77"/>
      <p:bold r:id="rId78"/>
      <p:italic r:id="rId79"/>
      <p:boldItalic r:id="rId80"/>
    </p:embeddedFont>
    <p:embeddedFont>
      <p:font typeface="Georgia" panose="02040502050405020303" pitchFamily="18"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jWs3cA6GDlsvuex0rNeH/sx93A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4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customXml" Target="../customXml/item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heme" Target="theme/theme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3.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5088" cy="466116"/>
          </a:xfrm>
          <a:prstGeom prst="rect">
            <a:avLst/>
          </a:prstGeom>
          <a:noFill/>
          <a:ln>
            <a:noFill/>
          </a:ln>
        </p:spPr>
        <p:txBody>
          <a:bodyPr spcFirstLastPara="1" wrap="square" lIns="93075" tIns="46525" rIns="93075" bIns="465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67341" y="0"/>
            <a:ext cx="3035088" cy="466116"/>
          </a:xfrm>
          <a:prstGeom prst="rect">
            <a:avLst/>
          </a:prstGeom>
          <a:noFill/>
          <a:ln>
            <a:noFill/>
          </a:ln>
        </p:spPr>
        <p:txBody>
          <a:bodyPr spcFirstLastPara="1" wrap="square" lIns="93075" tIns="46525" rIns="93075" bIns="465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3936"/>
            <a:ext cx="3035088" cy="466115"/>
          </a:xfrm>
          <a:prstGeom prst="rect">
            <a:avLst/>
          </a:prstGeom>
          <a:noFill/>
          <a:ln>
            <a:noFill/>
          </a:ln>
        </p:spPr>
        <p:txBody>
          <a:bodyPr spcFirstLastPara="1" wrap="square" lIns="93075" tIns="46525" rIns="93075" bIns="465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67341" y="8823936"/>
            <a:ext cx="3035088" cy="466115"/>
          </a:xfrm>
          <a:prstGeom prst="rect">
            <a:avLst/>
          </a:prstGeom>
          <a:noFill/>
          <a:ln>
            <a:noFill/>
          </a:ln>
        </p:spPr>
        <p:txBody>
          <a:bodyPr spcFirstLastPara="1" wrap="square" lIns="93075" tIns="46525" rIns="93075" bIns="465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About me:  Been with the State about 15 years, 11 years in SRO, and coming up on 4 in HQ</a:t>
            </a:r>
            <a:endParaRPr/>
          </a:p>
          <a:p>
            <a:pPr marL="0" lvl="0" indent="0" algn="l" rtl="0">
              <a:lnSpc>
                <a:spcPct val="100000"/>
              </a:lnSpc>
              <a:spcBef>
                <a:spcPts val="0"/>
              </a:spcBef>
              <a:spcAft>
                <a:spcPts val="0"/>
              </a:spcAft>
              <a:buSzPts val="1400"/>
              <a:buNone/>
            </a:pPr>
            <a:r>
              <a:rPr lang="en-US"/>
              <a:t>Before that I spent a few years in consulting designing sprinkler and fire alarm systems, reviewing contract drawings and shops, and doing inspections and testing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I’d like to know a little about you:  Any plan reviewers?  Any designers/installers/contractors?  how many inspectors? </a:t>
            </a:r>
            <a:endParaRPr/>
          </a:p>
          <a:p>
            <a:pPr marL="0" lvl="0" indent="0" algn="l" rtl="0">
              <a:lnSpc>
                <a:spcPct val="100000"/>
              </a:lnSpc>
              <a:spcBef>
                <a:spcPts val="0"/>
              </a:spcBef>
              <a:spcAft>
                <a:spcPts val="0"/>
              </a:spcAft>
              <a:buSzPts val="1400"/>
              <a:buNone/>
            </a:pPr>
            <a:r>
              <a:rPr lang="en-US"/>
              <a:t>I want to say, thank you for what you do.  </a:t>
            </a:r>
            <a:endParaRPr/>
          </a:p>
          <a:p>
            <a:pPr marL="0" lvl="0" indent="0" algn="l" rtl="0">
              <a:lnSpc>
                <a:spcPct val="100000"/>
              </a:lnSpc>
              <a:spcBef>
                <a:spcPts val="0"/>
              </a:spcBef>
              <a:spcAft>
                <a:spcPts val="0"/>
              </a:spcAft>
              <a:buSzPts val="1400"/>
              <a:buNone/>
            </a:pPr>
            <a:r>
              <a:rPr lang="en-US"/>
              <a:t>I do mostly plan review, and it’s in 2 dimensions.  You can only put so much information on a piece of paper, a set of drawings</a:t>
            </a:r>
            <a:endParaRPr/>
          </a:p>
          <a:p>
            <a:pPr marL="0" lvl="0" indent="0" algn="l" rtl="0">
              <a:lnSpc>
                <a:spcPct val="100000"/>
              </a:lnSpc>
              <a:spcBef>
                <a:spcPts val="0"/>
              </a:spcBef>
              <a:spcAft>
                <a:spcPts val="0"/>
              </a:spcAft>
              <a:buSzPts val="1400"/>
              <a:buNone/>
            </a:pPr>
            <a:r>
              <a:rPr lang="en-US"/>
              <a:t>But inspectors have to work in 3 dimensions.  It’s a lot of information that you’re taking in when you’re on a jobsite, and it’s not easy.  </a:t>
            </a:r>
            <a:endParaRPr/>
          </a:p>
          <a:p>
            <a:pPr marL="0" lvl="0" indent="0" algn="l" rtl="0">
              <a:lnSpc>
                <a:spcPct val="100000"/>
              </a:lnSpc>
              <a:spcBef>
                <a:spcPts val="0"/>
              </a:spcBef>
              <a:spcAft>
                <a:spcPts val="0"/>
              </a:spcAft>
              <a:buSzPts val="1400"/>
              <a:buNone/>
            </a:pPr>
            <a:r>
              <a:rPr lang="en-US"/>
              <a:t>I really just want to thank you for doing what you do.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How many of you are happy that you got into fire safety?</a:t>
            </a:r>
            <a:endParaRPr/>
          </a:p>
          <a:p>
            <a:pPr marL="0" lvl="0" indent="0" algn="l" rtl="0">
              <a:lnSpc>
                <a:spcPct val="100000"/>
              </a:lnSpc>
              <a:spcBef>
                <a:spcPts val="0"/>
              </a:spcBef>
              <a:spcAft>
                <a:spcPts val="0"/>
              </a:spcAft>
              <a:buSzPts val="1400"/>
              <a:buNone/>
            </a:pPr>
            <a:r>
              <a:rPr lang="en-US"/>
              <a:t>I kind of stumbled into it, I thought that I wanted to be an architect</a:t>
            </a:r>
            <a:endParaRPr/>
          </a:p>
          <a:p>
            <a:pPr marL="0" lvl="0" indent="0" algn="l" rtl="0">
              <a:lnSpc>
                <a:spcPct val="100000"/>
              </a:lnSpc>
              <a:spcBef>
                <a:spcPts val="0"/>
              </a:spcBef>
              <a:spcAft>
                <a:spcPts val="0"/>
              </a:spcAft>
              <a:buSzPts val="1400"/>
              <a:buNone/>
            </a:pPr>
            <a:r>
              <a:rPr lang="en-US"/>
              <a:t>Then I found out how many architects there are- and how hard it is to get a job</a:t>
            </a:r>
            <a:endParaRPr/>
          </a:p>
          <a:p>
            <a:pPr marL="0" lvl="0" indent="0" algn="l" rtl="0">
              <a:lnSpc>
                <a:spcPct val="100000"/>
              </a:lnSpc>
              <a:spcBef>
                <a:spcPts val="0"/>
              </a:spcBef>
              <a:spcAft>
                <a:spcPts val="0"/>
              </a:spcAft>
              <a:buSzPts val="1400"/>
              <a:buNone/>
            </a:pPr>
            <a:r>
              <a:rPr lang="en-US"/>
              <a:t>So I found my way into fire protection, and I’m happy that I did.  </a:t>
            </a:r>
            <a:endParaRPr/>
          </a:p>
          <a:p>
            <a:pPr marL="0" lvl="0" indent="0" algn="l" rtl="0">
              <a:lnSpc>
                <a:spcPct val="100000"/>
              </a:lnSpc>
              <a:spcBef>
                <a:spcPts val="0"/>
              </a:spcBef>
              <a:spcAft>
                <a:spcPts val="0"/>
              </a:spcAft>
              <a:buSzPts val="1400"/>
              <a:buNone/>
            </a:pPr>
            <a:r>
              <a:rPr lang="en-US"/>
              <a:t>I don’t know many people in this industry that regret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 going to talk today about the 2025 State Fire Prevention Code, adopted June 23, 2025</a:t>
            </a:r>
            <a:endParaRPr/>
          </a:p>
          <a:p>
            <a:pPr marL="0" lvl="0" indent="0" algn="l" rtl="0">
              <a:lnSpc>
                <a:spcPct val="100000"/>
              </a:lnSpc>
              <a:spcBef>
                <a:spcPts val="0"/>
              </a:spcBef>
              <a:spcAft>
                <a:spcPts val="0"/>
              </a:spcAft>
              <a:buSzPts val="1400"/>
              <a:buNone/>
            </a:pPr>
            <a:r>
              <a:rPr lang="en-US"/>
              <a:t>Errata No. 1 was issued on July 15, so make sure that your copy includes that at the front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got a new code!  How about that?  It’s been a long time coming.</a:t>
            </a:r>
            <a:endParaRPr/>
          </a:p>
          <a:p>
            <a:pPr marL="0" lvl="0" indent="0" algn="l" rtl="0">
              <a:lnSpc>
                <a:spcPct val="100000"/>
              </a:lnSpc>
              <a:spcBef>
                <a:spcPts val="0"/>
              </a:spcBef>
              <a:spcAft>
                <a:spcPts val="0"/>
              </a:spcAft>
              <a:buSzPts val="1400"/>
              <a:buNone/>
            </a:pPr>
            <a:r>
              <a:rPr lang="en-US"/>
              <a:t>As most of you are aware, we missed a code cycle for the first time, and we are going from the 2018 to the 2024 editions of the codes</a:t>
            </a:r>
            <a:endParaRPr/>
          </a:p>
          <a:p>
            <a:pPr marL="0" lvl="0" indent="0" algn="l" rtl="0">
              <a:lnSpc>
                <a:spcPct val="100000"/>
              </a:lnSpc>
              <a:spcBef>
                <a:spcPts val="0"/>
              </a:spcBef>
              <a:spcAft>
                <a:spcPts val="0"/>
              </a:spcAft>
              <a:buSzPts val="1400"/>
              <a:buNone/>
            </a:pPr>
            <a:r>
              <a:rPr lang="en-US"/>
              <a:t>Much needed update, and many important changes are now a part of the code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 sure that most of you here know, but I wanted to give you a quick review on the Code Update Committee</a:t>
            </a:r>
            <a:endParaRPr/>
          </a:p>
          <a:p>
            <a:pPr marL="0" lvl="0" indent="0" algn="l" rtl="0">
              <a:lnSpc>
                <a:spcPct val="100000"/>
              </a:lnSpc>
              <a:spcBef>
                <a:spcPts val="0"/>
              </a:spcBef>
              <a:spcAft>
                <a:spcPts val="0"/>
              </a:spcAft>
              <a:buSzPts val="1400"/>
              <a:buNone/>
            </a:pPr>
            <a:r>
              <a:rPr lang="en-US"/>
              <a:t>Every cycle about 40 people from all over the State and various jurisdictions work through the new codes</a:t>
            </a:r>
            <a:endParaRPr/>
          </a:p>
          <a:p>
            <a:pPr marL="0" lvl="0" indent="0" algn="l" rtl="0">
              <a:lnSpc>
                <a:spcPct val="100000"/>
              </a:lnSpc>
              <a:spcBef>
                <a:spcPts val="0"/>
              </a:spcBef>
              <a:spcAft>
                <a:spcPts val="0"/>
              </a:spcAft>
              <a:buSzPts val="1400"/>
              <a:buNone/>
            </a:pPr>
            <a:r>
              <a:rPr lang="en-US"/>
              <a:t>It’s a democratic process led by the Chief Engineer from the State Fire Marshal’s Office</a:t>
            </a:r>
            <a:endParaRPr/>
          </a:p>
          <a:p>
            <a:pPr marL="0" lvl="0" indent="0" algn="l" rtl="0">
              <a:lnSpc>
                <a:spcPct val="100000"/>
              </a:lnSpc>
              <a:spcBef>
                <a:spcPts val="0"/>
              </a:spcBef>
              <a:spcAft>
                <a:spcPts val="0"/>
              </a:spcAft>
              <a:buSzPts val="1400"/>
              <a:buNone/>
            </a:pPr>
            <a:r>
              <a:rPr lang="en-US"/>
              <a:t>I’ve been lucky to be on that committee every cycle since the 2012 cycle</a:t>
            </a:r>
            <a:endParaRPr/>
          </a:p>
          <a:p>
            <a:pPr marL="0" lvl="0" indent="0" algn="l" rtl="0">
              <a:lnSpc>
                <a:spcPct val="100000"/>
              </a:lnSpc>
              <a:spcBef>
                <a:spcPts val="0"/>
              </a:spcBef>
              <a:spcAft>
                <a:spcPts val="0"/>
              </a:spcAft>
              <a:buSzPts val="1400"/>
              <a:buNone/>
            </a:pPr>
            <a:r>
              <a:rPr lang="en-US"/>
              <a:t>Every cycle we go through the changes to NFPA 1 and NFPA 101 and decide what to do with them</a:t>
            </a:r>
            <a:endParaRPr/>
          </a:p>
          <a:p>
            <a:pPr marL="0" lvl="0" indent="0" algn="l" rtl="0">
              <a:lnSpc>
                <a:spcPct val="100000"/>
              </a:lnSpc>
              <a:spcBef>
                <a:spcPts val="0"/>
              </a:spcBef>
              <a:spcAft>
                <a:spcPts val="0"/>
              </a:spcAft>
              <a:buSzPts val="1400"/>
              <a:buNone/>
            </a:pPr>
            <a:r>
              <a:rPr lang="en-US"/>
              <a:t>Most of the time we keep the changes, but other times we change them a little bit, and then sometimes we decide that they are not for us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today that is what I’d like to talk about</a:t>
            </a:r>
            <a:endParaRPr/>
          </a:p>
          <a:p>
            <a:pPr marL="0" lvl="0" indent="0" algn="l" rtl="0">
              <a:lnSpc>
                <a:spcPct val="100000"/>
              </a:lnSpc>
              <a:spcBef>
                <a:spcPts val="0"/>
              </a:spcBef>
              <a:spcAft>
                <a:spcPts val="0"/>
              </a:spcAft>
              <a:buSzPts val="1400"/>
              <a:buNone/>
            </a:pPr>
            <a:endParaRPr/>
          </a:p>
        </p:txBody>
      </p:sp>
      <p:sp>
        <p:nvSpPr>
          <p:cNvPr id="60" name="Google Shape;60;p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one is straightforward </a:t>
            </a:r>
            <a:endParaRPr/>
          </a:p>
          <a:p>
            <a:pPr marL="0" lvl="0" indent="0" algn="l" rtl="0">
              <a:lnSpc>
                <a:spcPct val="100000"/>
              </a:lnSpc>
              <a:spcBef>
                <a:spcPts val="0"/>
              </a:spcBef>
              <a:spcAft>
                <a:spcPts val="0"/>
              </a:spcAft>
              <a:buSzPts val="1400"/>
              <a:buNone/>
            </a:pPr>
            <a:r>
              <a:rPr lang="en-US"/>
              <a:t>Drop-out ceilings have been prohibited for a long time, and this picks up the prohibition in NFPA 13R</a:t>
            </a:r>
            <a:endParaRPr/>
          </a:p>
          <a:p>
            <a:pPr marL="0" lvl="0" indent="0" algn="l" rtl="0">
              <a:lnSpc>
                <a:spcPct val="100000"/>
              </a:lnSpc>
              <a:spcBef>
                <a:spcPts val="0"/>
              </a:spcBef>
              <a:spcAft>
                <a:spcPts val="0"/>
              </a:spcAft>
              <a:buSzPts val="1400"/>
              <a:buNone/>
            </a:pPr>
            <a:r>
              <a:rPr lang="en-US"/>
              <a:t>It doesn’t make a lot of sense to allow them in building using 13R and not 13</a:t>
            </a:r>
            <a:endParaRPr/>
          </a:p>
          <a:p>
            <a:pPr marL="0" lvl="0" indent="0" algn="l" rtl="0">
              <a:lnSpc>
                <a:spcPct val="100000"/>
              </a:lnSpc>
              <a:spcBef>
                <a:spcPts val="0"/>
              </a:spcBef>
              <a:spcAft>
                <a:spcPts val="0"/>
              </a:spcAft>
              <a:buSzPts val="1400"/>
              <a:buNone/>
            </a:pPr>
            <a:r>
              <a:rPr lang="en-US"/>
              <a:t>So we picked this up to be consistent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8" name="Google Shape;138;p1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Another amendment in Chapter 9, this is in regard to integrated testing per NFPA 4 in high-rise buildings and buildings having a smoke control system</a:t>
            </a:r>
            <a:endParaRPr/>
          </a:p>
          <a:p>
            <a:pPr marL="0" lvl="0" indent="0" algn="l" rtl="0">
              <a:lnSpc>
                <a:spcPct val="100000"/>
              </a:lnSpc>
              <a:spcBef>
                <a:spcPts val="0"/>
              </a:spcBef>
              <a:spcAft>
                <a:spcPts val="0"/>
              </a:spcAft>
              <a:buSzPts val="1400"/>
              <a:buNone/>
            </a:pPr>
            <a:r>
              <a:rPr lang="en-US"/>
              <a:t>These provisions were added in the 2018 edition</a:t>
            </a:r>
            <a:endParaRPr/>
          </a:p>
          <a:p>
            <a:pPr marL="0" lvl="0" indent="0" algn="l" rtl="0">
              <a:lnSpc>
                <a:spcPct val="100000"/>
              </a:lnSpc>
              <a:spcBef>
                <a:spcPts val="0"/>
              </a:spcBef>
              <a:spcAft>
                <a:spcPts val="0"/>
              </a:spcAft>
              <a:buSzPts val="1400"/>
              <a:buNone/>
            </a:pPr>
            <a:r>
              <a:rPr lang="en-US"/>
              <a:t>In this cycle, the committee added the AHJ language</a:t>
            </a:r>
            <a:endParaRPr/>
          </a:p>
          <a:p>
            <a:pPr marL="0" lvl="0" indent="0" algn="l" rtl="0">
              <a:lnSpc>
                <a:spcPct val="100000"/>
              </a:lnSpc>
              <a:spcBef>
                <a:spcPts val="0"/>
              </a:spcBef>
              <a:spcAft>
                <a:spcPts val="0"/>
              </a:spcAft>
              <a:buSzPts val="1400"/>
              <a:buNone/>
            </a:pPr>
            <a:r>
              <a:rPr lang="en-US"/>
              <a:t>Note that this is an “or” statement, so integrated systems may be required wherever the AHJ deems fit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6" name="Google Shape;146;p1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Still in Chapter 9, this amendment is for special inspection requirements</a:t>
            </a:r>
            <a:endParaRPr/>
          </a:p>
          <a:p>
            <a:pPr marL="0" lvl="0" indent="0" algn="l" rtl="0">
              <a:lnSpc>
                <a:spcPct val="100000"/>
              </a:lnSpc>
              <a:spcBef>
                <a:spcPts val="0"/>
              </a:spcBef>
              <a:spcAft>
                <a:spcPts val="0"/>
              </a:spcAft>
              <a:buSzPts val="1400"/>
              <a:buNone/>
            </a:pPr>
            <a:r>
              <a:rPr lang="en-US"/>
              <a:t>Right now, NFPA 101 requires special inspections only for smoke control systems</a:t>
            </a:r>
            <a:endParaRPr/>
          </a:p>
          <a:p>
            <a:pPr marL="0" lvl="0" indent="0" algn="l" rtl="0">
              <a:lnSpc>
                <a:spcPct val="100000"/>
              </a:lnSpc>
              <a:spcBef>
                <a:spcPts val="0"/>
              </a:spcBef>
              <a:spcAft>
                <a:spcPts val="0"/>
              </a:spcAft>
              <a:buSzPts val="1400"/>
              <a:buNone/>
            </a:pPr>
            <a:r>
              <a:rPr lang="en-US"/>
              <a:t>Note that this is an “and” statement, so both the code and the AHJ are needed to require special inspections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4" name="Google Shape;154;p1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Amendment BB is for ERCES in Chapter 9</a:t>
            </a:r>
            <a:endParaRPr/>
          </a:p>
          <a:p>
            <a:pPr marL="0" lvl="0" indent="0" algn="l" rtl="0">
              <a:lnSpc>
                <a:spcPct val="100000"/>
              </a:lnSpc>
              <a:spcBef>
                <a:spcPts val="0"/>
              </a:spcBef>
              <a:spcAft>
                <a:spcPts val="0"/>
              </a:spcAft>
              <a:buSzPts val="1400"/>
              <a:buNone/>
            </a:pPr>
            <a:r>
              <a:rPr lang="en-US"/>
              <a:t>Again we have an amendment granting the AHJ additional authority </a:t>
            </a:r>
            <a:endParaRPr/>
          </a:p>
          <a:p>
            <a:pPr marL="0" lvl="0" indent="0" algn="l" rtl="0">
              <a:lnSpc>
                <a:spcPct val="100000"/>
              </a:lnSpc>
              <a:spcBef>
                <a:spcPts val="0"/>
              </a:spcBef>
              <a:spcAft>
                <a:spcPts val="0"/>
              </a:spcAft>
              <a:buSzPts val="1400"/>
              <a:buNone/>
            </a:pPr>
            <a:r>
              <a:rPr lang="en-US"/>
              <a:t>This was added because there were local authorities that have needs that differ from NFPA 1225 so this language is added to give them that authority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62" name="Google Shape;162;p1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Moving on to Chapter 10 on Interior Finish and Contents we have an amendment related to outdoor furniture</a:t>
            </a:r>
            <a:endParaRPr/>
          </a:p>
          <a:p>
            <a:pPr marL="0" lvl="0" indent="0" algn="l" rtl="0">
              <a:lnSpc>
                <a:spcPct val="100000"/>
              </a:lnSpc>
              <a:spcBef>
                <a:spcPts val="0"/>
              </a:spcBef>
              <a:spcAft>
                <a:spcPts val="0"/>
              </a:spcAft>
              <a:buSzPts val="1400"/>
              <a:buNone/>
            </a:pPr>
            <a:r>
              <a:rPr lang="en-US"/>
              <a:t>There are a host of requirements for furniture and artificial vegetation</a:t>
            </a:r>
            <a:endParaRPr/>
          </a:p>
          <a:p>
            <a:pPr marL="0" lvl="0" indent="0" algn="l" rtl="0">
              <a:lnSpc>
                <a:spcPct val="100000"/>
              </a:lnSpc>
              <a:spcBef>
                <a:spcPts val="0"/>
              </a:spcBef>
              <a:spcAft>
                <a:spcPts val="0"/>
              </a:spcAft>
              <a:buSzPts val="1400"/>
              <a:buNone/>
            </a:pPr>
            <a:r>
              <a:rPr lang="en-US"/>
              <a:t>This was all new to the 2021 edition</a:t>
            </a:r>
            <a:endParaRPr/>
          </a:p>
          <a:p>
            <a:pPr marL="0" lvl="0" indent="0" algn="l" rtl="0">
              <a:lnSpc>
                <a:spcPct val="100000"/>
              </a:lnSpc>
              <a:spcBef>
                <a:spcPts val="0"/>
              </a:spcBef>
              <a:spcAft>
                <a:spcPts val="0"/>
              </a:spcAft>
              <a:buSzPts val="1400"/>
              <a:buNone/>
            </a:pPr>
            <a:r>
              <a:rPr lang="en-US"/>
              <a:t>I believe that this was the response to the 2015 fire at the cosmopolitan in las vegas </a:t>
            </a:r>
            <a:endParaRPr/>
          </a:p>
          <a:p>
            <a:pPr marL="0" lvl="0" indent="0" algn="l" rtl="0">
              <a:lnSpc>
                <a:spcPct val="100000"/>
              </a:lnSpc>
              <a:spcBef>
                <a:spcPts val="0"/>
              </a:spcBef>
              <a:spcAft>
                <a:spcPts val="0"/>
              </a:spcAft>
              <a:buSzPts val="1400"/>
              <a:buNone/>
            </a:pPr>
            <a:r>
              <a:rPr lang="en-US"/>
              <a:t>This fire caused $2M in damage and sent one person to the hospital </a:t>
            </a:r>
            <a:endParaRPr/>
          </a:p>
          <a:p>
            <a:pPr marL="0" lvl="0" indent="0" algn="l" rtl="0">
              <a:lnSpc>
                <a:spcPct val="100000"/>
              </a:lnSpc>
              <a:spcBef>
                <a:spcPts val="0"/>
              </a:spcBef>
              <a:spcAft>
                <a:spcPts val="0"/>
              </a:spcAft>
              <a:buSzPts val="1400"/>
              <a:buNone/>
            </a:pPr>
            <a:r>
              <a:rPr lang="en-US"/>
              <a:t>These requirements definitely have their place but there might be situations where it is not as significant of an issue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0" name="Google Shape;170;p1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Staying in Chapter 10, modular rooms and sleep pods are new to the 2024 edition</a:t>
            </a:r>
            <a:endParaRPr/>
          </a:p>
          <a:p>
            <a:pPr marL="0" lvl="0" indent="0" algn="l" rtl="0">
              <a:lnSpc>
                <a:spcPct val="100000"/>
              </a:lnSpc>
              <a:spcBef>
                <a:spcPts val="0"/>
              </a:spcBef>
              <a:spcAft>
                <a:spcPts val="0"/>
              </a:spcAft>
              <a:buSzPts val="1400"/>
              <a:buNone/>
            </a:pPr>
            <a:r>
              <a:rPr lang="en-US"/>
              <a:t>This is a new architectural concept.  Sleep pods can now be found in libraries, offices, and other places where people do not normally sleep.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Anyone seeing these?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Discomfort on the committee about how and where these might used and how many could be proposed</a:t>
            </a:r>
            <a:endParaRPr/>
          </a:p>
          <a:p>
            <a:pPr marL="0" lvl="0" indent="0" algn="l" rtl="0">
              <a:lnSpc>
                <a:spcPct val="100000"/>
              </a:lnSpc>
              <a:spcBef>
                <a:spcPts val="0"/>
              </a:spcBef>
              <a:spcAft>
                <a:spcPts val="0"/>
              </a:spcAft>
              <a:buSzPts val="1400"/>
              <a:buNone/>
            </a:pPr>
            <a:r>
              <a:rPr lang="en-US"/>
              <a:t>Where they are allowed, there are maximum dimensions, interior finish requirements, and they are required to be UL listed</a:t>
            </a:r>
            <a:endParaRPr/>
          </a:p>
          <a:p>
            <a:pPr marL="0" lvl="0" indent="0" algn="l" rtl="0">
              <a:lnSpc>
                <a:spcPct val="100000"/>
              </a:lnSpc>
              <a:spcBef>
                <a:spcPts val="0"/>
              </a:spcBef>
              <a:spcAft>
                <a:spcPts val="0"/>
              </a:spcAft>
              <a:buSzPts val="1400"/>
              <a:buNone/>
            </a:pPr>
            <a:r>
              <a:rPr lang="en-US"/>
              <a:t>The listing criteria brings in requirement for fire protection and detection, ceiling types, and emergency lighting</a:t>
            </a:r>
            <a:endParaRPr/>
          </a:p>
          <a:p>
            <a:pPr marL="0" lvl="0" indent="0" algn="l" rtl="0">
              <a:lnSpc>
                <a:spcPct val="100000"/>
              </a:lnSpc>
              <a:spcBef>
                <a:spcPts val="0"/>
              </a:spcBef>
              <a:spcAft>
                <a:spcPts val="0"/>
              </a:spcAft>
              <a:buSzPts val="1400"/>
              <a:buNone/>
            </a:pPr>
            <a:r>
              <a:rPr lang="en-US"/>
              <a:t>That’s all great but the committee also wanted a full proof veto on the concept to prohibit them when they felt necessary</a:t>
            </a:r>
            <a:endParaRPr/>
          </a:p>
        </p:txBody>
      </p:sp>
      <p:sp>
        <p:nvSpPr>
          <p:cNvPr id="178" name="Google Shape;178;p1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Moving on to Chapter 11, Special Structures and High-rise Buildings</a:t>
            </a:r>
            <a:endParaRPr/>
          </a:p>
          <a:p>
            <a:pPr marL="0" lvl="0" indent="0" algn="l" rtl="0">
              <a:lnSpc>
                <a:spcPct val="100000"/>
              </a:lnSpc>
              <a:spcBef>
                <a:spcPts val="0"/>
              </a:spcBef>
              <a:spcAft>
                <a:spcPts val="0"/>
              </a:spcAft>
              <a:buSzPts val="1400"/>
              <a:buNone/>
            </a:pPr>
            <a:r>
              <a:rPr lang="en-US"/>
              <a:t>A couple of sections amended</a:t>
            </a:r>
            <a:endParaRPr/>
          </a:p>
          <a:p>
            <a:pPr marL="0" lvl="0" indent="0" algn="l" rtl="0">
              <a:lnSpc>
                <a:spcPct val="100000"/>
              </a:lnSpc>
              <a:spcBef>
                <a:spcPts val="0"/>
              </a:spcBef>
              <a:spcAft>
                <a:spcPts val="0"/>
              </a:spcAft>
              <a:buSzPts val="1400"/>
              <a:buNone/>
            </a:pPr>
            <a:r>
              <a:rPr lang="en-US"/>
              <a:t>These just delete the words “fire department” and add “AHJ”  </a:t>
            </a:r>
            <a:endParaRPr/>
          </a:p>
          <a:p>
            <a:pPr marL="0" lvl="0" indent="0" algn="l" rtl="0">
              <a:lnSpc>
                <a:spcPct val="100000"/>
              </a:lnSpc>
              <a:spcBef>
                <a:spcPts val="0"/>
              </a:spcBef>
              <a:spcAft>
                <a:spcPts val="0"/>
              </a:spcAft>
              <a:buSzPts val="1400"/>
              <a:buNone/>
            </a:pPr>
            <a:r>
              <a:rPr lang="en-US"/>
              <a:t>8.6.2 seems a little strange to me</a:t>
            </a:r>
            <a:endParaRPr/>
          </a:p>
          <a:p>
            <a:pPr marL="0" lvl="0" indent="0" algn="l" rtl="0">
              <a:lnSpc>
                <a:spcPct val="100000"/>
              </a:lnSpc>
              <a:spcBef>
                <a:spcPts val="0"/>
              </a:spcBef>
              <a:spcAft>
                <a:spcPts val="0"/>
              </a:spcAft>
              <a:buSzPts val="1400"/>
              <a:buNone/>
            </a:pPr>
            <a:r>
              <a:rPr lang="en-US"/>
              <a:t>I’m not sure that it’s getting any use</a:t>
            </a:r>
            <a:endParaRPr/>
          </a:p>
          <a:p>
            <a:pPr marL="0" lvl="0" indent="0" algn="l" rtl="0">
              <a:lnSpc>
                <a:spcPct val="100000"/>
              </a:lnSpc>
              <a:spcBef>
                <a:spcPts val="0"/>
              </a:spcBef>
              <a:spcAft>
                <a:spcPts val="0"/>
              </a:spcAft>
              <a:buSzPts val="1400"/>
              <a:buNone/>
            </a:pPr>
            <a:r>
              <a:rPr lang="en-US"/>
              <a:t>I can’t think of a situation where the separation requirement would be waived for a fire command center</a:t>
            </a:r>
            <a:endParaRPr/>
          </a:p>
        </p:txBody>
      </p:sp>
      <p:sp>
        <p:nvSpPr>
          <p:cNvPr id="187" name="Google Shape;187;p1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Moving on to Chapter 11, Special Structures and High-rise Buildings</a:t>
            </a:r>
            <a:endParaRPr/>
          </a:p>
          <a:p>
            <a:pPr marL="0" lvl="0" indent="0" algn="l" rtl="0">
              <a:lnSpc>
                <a:spcPct val="100000"/>
              </a:lnSpc>
              <a:spcBef>
                <a:spcPts val="0"/>
              </a:spcBef>
              <a:spcAft>
                <a:spcPts val="0"/>
              </a:spcAft>
              <a:buSzPts val="1400"/>
              <a:buNone/>
            </a:pPr>
            <a:r>
              <a:rPr lang="en-US"/>
              <a:t>A couple of sections amended</a:t>
            </a:r>
            <a:endParaRPr/>
          </a:p>
          <a:p>
            <a:pPr marL="0" lvl="0" indent="0" algn="l" rtl="0">
              <a:lnSpc>
                <a:spcPct val="100000"/>
              </a:lnSpc>
              <a:spcBef>
                <a:spcPts val="0"/>
              </a:spcBef>
              <a:spcAft>
                <a:spcPts val="0"/>
              </a:spcAft>
              <a:buSzPts val="1400"/>
              <a:buNone/>
            </a:pPr>
            <a:r>
              <a:rPr lang="en-US"/>
              <a:t>These just delete the words “fire department” and add “AHJ”  </a:t>
            </a:r>
            <a:endParaRPr/>
          </a:p>
          <a:p>
            <a:pPr marL="0" lvl="0" indent="0" algn="l" rtl="0">
              <a:lnSpc>
                <a:spcPct val="100000"/>
              </a:lnSpc>
              <a:spcBef>
                <a:spcPts val="0"/>
              </a:spcBef>
              <a:spcAft>
                <a:spcPts val="0"/>
              </a:spcAft>
              <a:buSzPts val="1400"/>
              <a:buNone/>
            </a:pPr>
            <a:r>
              <a:rPr lang="en-US"/>
              <a:t>8.6.2 seems a little strange to me</a:t>
            </a:r>
            <a:endParaRPr/>
          </a:p>
          <a:p>
            <a:pPr marL="0" lvl="0" indent="0" algn="l" rtl="0">
              <a:lnSpc>
                <a:spcPct val="100000"/>
              </a:lnSpc>
              <a:spcBef>
                <a:spcPts val="0"/>
              </a:spcBef>
              <a:spcAft>
                <a:spcPts val="0"/>
              </a:spcAft>
              <a:buSzPts val="1400"/>
              <a:buNone/>
            </a:pPr>
            <a:r>
              <a:rPr lang="en-US"/>
              <a:t>I’m not sure that it’s getting any use</a:t>
            </a:r>
            <a:endParaRPr/>
          </a:p>
          <a:p>
            <a:pPr marL="0" lvl="0" indent="0" algn="l" rtl="0">
              <a:lnSpc>
                <a:spcPct val="100000"/>
              </a:lnSpc>
              <a:spcBef>
                <a:spcPts val="0"/>
              </a:spcBef>
              <a:spcAft>
                <a:spcPts val="0"/>
              </a:spcAft>
              <a:buSzPts val="1400"/>
              <a:buNone/>
            </a:pPr>
            <a:r>
              <a:rPr lang="en-US"/>
              <a:t>I can’t think of a situation where the separation requirement would be waived for a fire command center</a:t>
            </a:r>
            <a:endParaRPr/>
          </a:p>
        </p:txBody>
      </p:sp>
      <p:sp>
        <p:nvSpPr>
          <p:cNvPr id="187" name="Google Shape;187;p1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6550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one is pretty straightforward</a:t>
            </a:r>
            <a:endParaRPr/>
          </a:p>
          <a:p>
            <a:pPr marL="0" lvl="0" indent="0" algn="l" rtl="0">
              <a:lnSpc>
                <a:spcPct val="100000"/>
              </a:lnSpc>
              <a:spcBef>
                <a:spcPts val="0"/>
              </a:spcBef>
              <a:spcAft>
                <a:spcPts val="0"/>
              </a:spcAft>
              <a:buSzPts val="1400"/>
              <a:buNone/>
            </a:pPr>
            <a:r>
              <a:rPr lang="en-US"/>
              <a:t>We deleted Animal Housing and Facilities from Chapter 2</a:t>
            </a:r>
            <a:endParaRPr/>
          </a:p>
          <a:p>
            <a:pPr marL="0" lvl="0" indent="0" algn="l" rtl="0">
              <a:lnSpc>
                <a:spcPct val="100000"/>
              </a:lnSpc>
              <a:spcBef>
                <a:spcPts val="0"/>
              </a:spcBef>
              <a:spcAft>
                <a:spcPts val="0"/>
              </a:spcAft>
              <a:buSzPts val="1400"/>
              <a:buNone/>
            </a:pPr>
            <a:r>
              <a:rPr lang="en-US"/>
              <a:t>Here we’re picking up the reference in Chapter 11 and deleting that as well</a:t>
            </a:r>
            <a:endParaRPr/>
          </a:p>
        </p:txBody>
      </p:sp>
      <p:sp>
        <p:nvSpPr>
          <p:cNvPr id="194" name="Google Shape;194;p1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Here we have Amendment double I deleting requirements for grab bars </a:t>
            </a:r>
            <a:endParaRPr/>
          </a:p>
          <a:p>
            <a:pPr marL="0" lvl="0" indent="0" algn="l" rtl="0">
              <a:lnSpc>
                <a:spcPct val="100000"/>
              </a:lnSpc>
              <a:spcBef>
                <a:spcPts val="0"/>
              </a:spcBef>
              <a:spcAft>
                <a:spcPts val="0"/>
              </a:spcAft>
              <a:buSzPts val="1400"/>
              <a:buNone/>
            </a:pPr>
            <a:r>
              <a:rPr lang="en-US"/>
              <a:t>Man- the grab bar people were prolific</a:t>
            </a:r>
            <a:endParaRPr/>
          </a:p>
          <a:p>
            <a:pPr marL="0" lvl="0" indent="0" algn="l" rtl="0">
              <a:lnSpc>
                <a:spcPct val="100000"/>
              </a:lnSpc>
              <a:spcBef>
                <a:spcPts val="0"/>
              </a:spcBef>
              <a:spcAft>
                <a:spcPts val="0"/>
              </a:spcAft>
              <a:buSzPts val="1400"/>
              <a:buNone/>
            </a:pPr>
            <a:r>
              <a:rPr lang="en-US"/>
              <a:t>They got them in everywhere- assembly, educational, day care, hotels, apartments, residential board and care, lodging and rooming, mercantile, business, storage- even industrial</a:t>
            </a:r>
            <a:endParaRPr/>
          </a:p>
          <a:p>
            <a:pPr marL="0" lvl="0" indent="0" algn="l" rtl="0">
              <a:lnSpc>
                <a:spcPct val="100000"/>
              </a:lnSpc>
              <a:spcBef>
                <a:spcPts val="0"/>
              </a:spcBef>
              <a:spcAft>
                <a:spcPts val="0"/>
              </a:spcAft>
              <a:buSzPts val="1400"/>
              <a:buNone/>
            </a:pPr>
            <a:r>
              <a:rPr lang="en-US"/>
              <a:t>Interestingly, they missed on the health care committee</a:t>
            </a:r>
            <a:endParaRPr/>
          </a:p>
          <a:p>
            <a:pPr marL="0" lvl="0" indent="0" algn="l" rtl="0">
              <a:lnSpc>
                <a:spcPct val="100000"/>
              </a:lnSpc>
              <a:spcBef>
                <a:spcPts val="0"/>
              </a:spcBef>
              <a:spcAft>
                <a:spcPts val="0"/>
              </a:spcAft>
              <a:buSzPts val="1400"/>
              <a:buNone/>
            </a:pPr>
            <a:r>
              <a:rPr lang="en-US"/>
              <a:t>But the intent here was to delete them wherever they occur</a:t>
            </a:r>
            <a:endParaRPr/>
          </a:p>
          <a:p>
            <a:pPr marL="0" lvl="0" indent="0" algn="l" rtl="0">
              <a:lnSpc>
                <a:spcPct val="100000"/>
              </a:lnSpc>
              <a:spcBef>
                <a:spcPts val="0"/>
              </a:spcBef>
              <a:spcAft>
                <a:spcPts val="0"/>
              </a:spcAft>
              <a:buSzPts val="1400"/>
              <a:buNone/>
            </a:pPr>
            <a:r>
              <a:rPr lang="en-US"/>
              <a:t>Here, we have an example of a paragraph that was deleted</a:t>
            </a:r>
            <a:endParaRPr/>
          </a:p>
        </p:txBody>
      </p:sp>
      <p:sp>
        <p:nvSpPr>
          <p:cNvPr id="202" name="Google Shape;202;p1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My plan is to cover only the State’s amendments to the model codes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 be clear, we would need a lot of time to go through all of the changes between the 2018 and 2024 editions of the codes</a:t>
            </a:r>
            <a:endParaRPr/>
          </a:p>
          <a:p>
            <a:pPr marL="0" lvl="0" indent="0" algn="l" rtl="0">
              <a:lnSpc>
                <a:spcPct val="100000"/>
              </a:lnSpc>
              <a:spcBef>
                <a:spcPts val="0"/>
              </a:spcBef>
              <a:spcAft>
                <a:spcPts val="0"/>
              </a:spcAft>
              <a:buSzPts val="1400"/>
              <a:buNone/>
            </a:pPr>
            <a:r>
              <a:rPr lang="en-US"/>
              <a:t>There are many, many important changes covering an array of issues that have occurred since the 2018 edition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And this of course is not even the tip of the iceberg if you think about changes to the referenced standards:  NFPA 13 and 72 are now updated to the 2022 editions- going from the 2016 editions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But the goal today is just to cover Maryland’s amendments to the model codes, and of those, we are just going to be looking at the ones that are new to this update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we’re going to do all of NFPA 101, and if there’s time I have about 20 from NFPA 1 to cover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let’s get started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9" name="Google Shape;69;p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Here we have Amendment double I deleting requirements for grab bars </a:t>
            </a:r>
            <a:endParaRPr/>
          </a:p>
          <a:p>
            <a:pPr marL="0" lvl="0" indent="0" algn="l" rtl="0">
              <a:lnSpc>
                <a:spcPct val="100000"/>
              </a:lnSpc>
              <a:spcBef>
                <a:spcPts val="0"/>
              </a:spcBef>
              <a:spcAft>
                <a:spcPts val="0"/>
              </a:spcAft>
              <a:buSzPts val="1400"/>
              <a:buNone/>
            </a:pPr>
            <a:r>
              <a:rPr lang="en-US"/>
              <a:t>Man- the grab bar people were prolific</a:t>
            </a:r>
            <a:endParaRPr/>
          </a:p>
          <a:p>
            <a:pPr marL="0" lvl="0" indent="0" algn="l" rtl="0">
              <a:lnSpc>
                <a:spcPct val="100000"/>
              </a:lnSpc>
              <a:spcBef>
                <a:spcPts val="0"/>
              </a:spcBef>
              <a:spcAft>
                <a:spcPts val="0"/>
              </a:spcAft>
              <a:buSzPts val="1400"/>
              <a:buNone/>
            </a:pPr>
            <a:r>
              <a:rPr lang="en-US"/>
              <a:t>They got them in everywhere- assembly, educational, day care, hotels, apartments, residential board and care, lodging and rooming, mercantile, business, storage- even industrial</a:t>
            </a:r>
            <a:endParaRPr/>
          </a:p>
          <a:p>
            <a:pPr marL="0" lvl="0" indent="0" algn="l" rtl="0">
              <a:lnSpc>
                <a:spcPct val="100000"/>
              </a:lnSpc>
              <a:spcBef>
                <a:spcPts val="0"/>
              </a:spcBef>
              <a:spcAft>
                <a:spcPts val="0"/>
              </a:spcAft>
              <a:buSzPts val="1400"/>
              <a:buNone/>
            </a:pPr>
            <a:r>
              <a:rPr lang="en-US"/>
              <a:t>Interestingly, they missed on the health care committee</a:t>
            </a:r>
            <a:endParaRPr/>
          </a:p>
          <a:p>
            <a:pPr marL="0" lvl="0" indent="0" algn="l" rtl="0">
              <a:lnSpc>
                <a:spcPct val="100000"/>
              </a:lnSpc>
              <a:spcBef>
                <a:spcPts val="0"/>
              </a:spcBef>
              <a:spcAft>
                <a:spcPts val="0"/>
              </a:spcAft>
              <a:buSzPts val="1400"/>
              <a:buNone/>
            </a:pPr>
            <a:r>
              <a:rPr lang="en-US"/>
              <a:t>But the intent here was to delete them wherever they occur</a:t>
            </a:r>
            <a:endParaRPr/>
          </a:p>
          <a:p>
            <a:pPr marL="0" lvl="0" indent="0" algn="l" rtl="0">
              <a:lnSpc>
                <a:spcPct val="100000"/>
              </a:lnSpc>
              <a:spcBef>
                <a:spcPts val="0"/>
              </a:spcBef>
              <a:spcAft>
                <a:spcPts val="0"/>
              </a:spcAft>
              <a:buSzPts val="1400"/>
              <a:buNone/>
            </a:pPr>
            <a:r>
              <a:rPr lang="en-US"/>
              <a:t>Here, we have an example of a paragraph that was deleted</a:t>
            </a:r>
            <a:endParaRPr/>
          </a:p>
        </p:txBody>
      </p:sp>
      <p:sp>
        <p:nvSpPr>
          <p:cNvPr id="202" name="Google Shape;202;p1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1490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9: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Moving on to Chapter 12, this is my personal favorite amendment</a:t>
            </a:r>
            <a:endParaRPr/>
          </a:p>
          <a:p>
            <a:pPr marL="0" lvl="0" indent="0" algn="l" rtl="0">
              <a:lnSpc>
                <a:spcPct val="100000"/>
              </a:lnSpc>
              <a:spcBef>
                <a:spcPts val="0"/>
              </a:spcBef>
              <a:spcAft>
                <a:spcPts val="0"/>
              </a:spcAft>
              <a:buSzPts val="1400"/>
              <a:buNone/>
            </a:pPr>
            <a:r>
              <a:rPr lang="en-US"/>
              <a:t>Finally, we do not have to define “nightclub”</a:t>
            </a:r>
            <a:endParaRPr/>
          </a:p>
          <a:p>
            <a:pPr marL="0" lvl="0" indent="0" algn="l" rtl="0">
              <a:lnSpc>
                <a:spcPct val="100000"/>
              </a:lnSpc>
              <a:spcBef>
                <a:spcPts val="0"/>
              </a:spcBef>
              <a:spcAft>
                <a:spcPts val="0"/>
              </a:spcAft>
              <a:buSzPts val="1400"/>
              <a:buNone/>
            </a:pPr>
            <a:r>
              <a:rPr lang="en-US"/>
              <a:t>I probably don’t need to remind you but the 2018 edition included:  dance halls, discotheques, nightclubs, and occupancies w/ festival seating</a:t>
            </a:r>
            <a:endParaRPr/>
          </a:p>
          <a:p>
            <a:pPr marL="0" lvl="0" indent="0" algn="l" rtl="0">
              <a:lnSpc>
                <a:spcPct val="100000"/>
              </a:lnSpc>
              <a:spcBef>
                <a:spcPts val="0"/>
              </a:spcBef>
              <a:spcAft>
                <a:spcPts val="0"/>
              </a:spcAft>
              <a:buSzPts val="1400"/>
              <a:buNone/>
            </a:pPr>
            <a:r>
              <a:rPr lang="en-US"/>
              <a:t>That created the need to distinguish between a restaurant and bar, and of course a nightclub</a:t>
            </a:r>
            <a:endParaRPr/>
          </a:p>
          <a:p>
            <a:pPr marL="0" lvl="0" indent="0" algn="l" rtl="0">
              <a:lnSpc>
                <a:spcPct val="100000"/>
              </a:lnSpc>
              <a:spcBef>
                <a:spcPts val="0"/>
              </a:spcBef>
              <a:spcAft>
                <a:spcPts val="0"/>
              </a:spcAft>
              <a:buSzPts val="1400"/>
              <a:buNone/>
            </a:pPr>
            <a:r>
              <a:rPr lang="en-US"/>
              <a:t>Then there was an emphasis on “live entertainment”</a:t>
            </a:r>
            <a:endParaRPr/>
          </a:p>
          <a:p>
            <a:pPr marL="0" lvl="0" indent="0" algn="l" rtl="0">
              <a:lnSpc>
                <a:spcPct val="100000"/>
              </a:lnSpc>
              <a:spcBef>
                <a:spcPts val="0"/>
              </a:spcBef>
              <a:spcAft>
                <a:spcPts val="0"/>
              </a:spcAft>
              <a:buSzPts val="1400"/>
              <a:buNone/>
            </a:pPr>
            <a:r>
              <a:rPr lang="en-US"/>
              <a:t>A comedy club was a nightclub, but no one thought that the requirement was meant to apply to a guy w/ a guitar in a coffee shop</a:t>
            </a:r>
            <a:endParaRPr/>
          </a:p>
          <a:p>
            <a:pPr marL="0" lvl="0" indent="0" algn="l" rtl="0">
              <a:lnSpc>
                <a:spcPct val="100000"/>
              </a:lnSpc>
              <a:spcBef>
                <a:spcPts val="0"/>
              </a:spcBef>
              <a:spcAft>
                <a:spcPts val="0"/>
              </a:spcAft>
              <a:buSzPts val="1400"/>
              <a:buNone/>
            </a:pPr>
            <a:r>
              <a:rPr lang="en-US"/>
              <a:t>So finally the 2021 edition of NFPA 101 added “bar” and “restaurant” to the list which essentially solved the problem</a:t>
            </a:r>
            <a:endParaRPr/>
          </a:p>
          <a:p>
            <a:pPr marL="0" lvl="0" indent="0" algn="l" rtl="0">
              <a:lnSpc>
                <a:spcPct val="100000"/>
              </a:lnSpc>
              <a:spcBef>
                <a:spcPts val="0"/>
              </a:spcBef>
              <a:spcAft>
                <a:spcPts val="0"/>
              </a:spcAft>
              <a:buSzPts val="1400"/>
              <a:buNone/>
            </a:pPr>
            <a:r>
              <a:rPr lang="en-US"/>
              <a:t>Unfortunately, that happened to be the first edition of NFPA 101 that the State of Maryland failed to adopt</a:t>
            </a:r>
            <a:endParaRPr/>
          </a:p>
          <a:p>
            <a:pPr marL="0" lvl="0" indent="0" algn="l" rtl="0">
              <a:lnSpc>
                <a:spcPct val="100000"/>
              </a:lnSpc>
              <a:spcBef>
                <a:spcPts val="0"/>
              </a:spcBef>
              <a:spcAft>
                <a:spcPts val="0"/>
              </a:spcAft>
              <a:buSzPts val="1400"/>
              <a:buNone/>
            </a:pPr>
            <a:r>
              <a:rPr lang="en-US"/>
              <a:t>Note that without the amendment sprinklers in these types of occupancies would be triggered at 50 persons, because 50 persons is the threshold for the assembly occupancy classification</a:t>
            </a:r>
            <a:endParaRPr/>
          </a:p>
          <a:p>
            <a:pPr marL="0" lvl="0" indent="0" algn="l" rtl="0">
              <a:lnSpc>
                <a:spcPct val="100000"/>
              </a:lnSpc>
              <a:spcBef>
                <a:spcPts val="0"/>
              </a:spcBef>
              <a:spcAft>
                <a:spcPts val="0"/>
              </a:spcAft>
              <a:buSzPts val="1400"/>
              <a:buNone/>
            </a:pPr>
            <a:r>
              <a:rPr lang="en-US"/>
              <a:t>If you are a small restaurant having 50 or more persons, you are subject to Chapter 12, and thus 12.3.5.1</a:t>
            </a:r>
            <a:endParaRPr/>
          </a:p>
          <a:p>
            <a:pPr marL="0" lvl="0" indent="0" algn="l" rtl="0">
              <a:lnSpc>
                <a:spcPct val="100000"/>
              </a:lnSpc>
              <a:spcBef>
                <a:spcPts val="0"/>
              </a:spcBef>
              <a:spcAft>
                <a:spcPts val="0"/>
              </a:spcAft>
              <a:buSzPts val="1400"/>
              <a:buNone/>
            </a:pPr>
            <a:r>
              <a:rPr lang="en-US"/>
              <a:t>With the amendment it raises the threshold to 100 persons and matches the requirements of the IBC that most folks tend to expect</a:t>
            </a:r>
            <a:endParaRPr/>
          </a:p>
          <a:p>
            <a:pPr marL="0" lvl="0" indent="0" algn="l" rtl="0">
              <a:lnSpc>
                <a:spcPct val="100000"/>
              </a:lnSpc>
              <a:spcBef>
                <a:spcPts val="0"/>
              </a:spcBef>
              <a:spcAft>
                <a:spcPts val="0"/>
              </a:spcAft>
              <a:buSzPts val="1400"/>
              <a:buNone/>
            </a:pPr>
            <a:r>
              <a:rPr lang="en-US"/>
              <a:t>I think that overall this is a big win on this issue</a:t>
            </a:r>
            <a:endParaRPr/>
          </a:p>
        </p:txBody>
      </p:sp>
      <p:sp>
        <p:nvSpPr>
          <p:cNvPr id="211" name="Google Shape;211;p1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0: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Staying in Chapter 12 </a:t>
            </a:r>
            <a:endParaRPr/>
          </a:p>
          <a:p>
            <a:pPr marL="0" lvl="0" indent="0" algn="l" rtl="0">
              <a:lnSpc>
                <a:spcPct val="100000"/>
              </a:lnSpc>
              <a:spcBef>
                <a:spcPts val="0"/>
              </a:spcBef>
              <a:spcAft>
                <a:spcPts val="0"/>
              </a:spcAft>
              <a:buSzPts val="1400"/>
              <a:buNone/>
            </a:pPr>
            <a:r>
              <a:rPr lang="en-US"/>
              <a:t>LL is for exit announcements in assembly occupancies</a:t>
            </a:r>
            <a:endParaRPr/>
          </a:p>
          <a:p>
            <a:pPr marL="0" lvl="0" indent="0" algn="l" rtl="0">
              <a:lnSpc>
                <a:spcPct val="100000"/>
              </a:lnSpc>
              <a:spcBef>
                <a:spcPts val="0"/>
              </a:spcBef>
              <a:spcAft>
                <a:spcPts val="0"/>
              </a:spcAft>
              <a:buSzPts val="1400"/>
              <a:buNone/>
            </a:pPr>
            <a:r>
              <a:rPr lang="en-US"/>
              <a:t>Prevents the venue from making the announcements before everyone gets there and gets seated</a:t>
            </a:r>
            <a:endParaRPr/>
          </a:p>
          <a:p>
            <a:pPr marL="0" lvl="0" indent="0" algn="l" rtl="0">
              <a:lnSpc>
                <a:spcPct val="100000"/>
              </a:lnSpc>
              <a:spcBef>
                <a:spcPts val="0"/>
              </a:spcBef>
              <a:spcAft>
                <a:spcPts val="0"/>
              </a:spcAft>
              <a:buSzPts val="1400"/>
              <a:buNone/>
            </a:pPr>
            <a:r>
              <a:rPr lang="en-US"/>
              <a:t>With the amendment you have to wait until 10 minutes before the start of the program to play the announcement on exit</a:t>
            </a:r>
            <a:endParaRPr/>
          </a:p>
        </p:txBody>
      </p:sp>
      <p:sp>
        <p:nvSpPr>
          <p:cNvPr id="220" name="Google Shape;220;p2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1: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These are amendments to the Existing Educational and Existing Day Care occupancies</a:t>
            </a:r>
            <a:endParaRPr/>
          </a:p>
          <a:p>
            <a:pPr marL="0" lvl="0" indent="0" algn="l" rtl="0">
              <a:lnSpc>
                <a:spcPct val="100000"/>
              </a:lnSpc>
              <a:spcBef>
                <a:spcPts val="0"/>
              </a:spcBef>
              <a:spcAft>
                <a:spcPts val="0"/>
              </a:spcAft>
              <a:buSzPts val="1400"/>
              <a:buNone/>
            </a:pPr>
            <a:r>
              <a:rPr lang="en-US"/>
              <a:t>Simply adds the readily distinguishable to the requirement where locks have two releasing mechanisms</a:t>
            </a:r>
            <a:endParaRPr/>
          </a:p>
          <a:p>
            <a:pPr marL="0" lvl="0" indent="0" algn="l" rtl="0">
              <a:lnSpc>
                <a:spcPct val="100000"/>
              </a:lnSpc>
              <a:spcBef>
                <a:spcPts val="0"/>
              </a:spcBef>
              <a:spcAft>
                <a:spcPts val="0"/>
              </a:spcAft>
              <a:buSzPts val="1400"/>
              <a:buNone/>
            </a:pPr>
            <a:r>
              <a:rPr lang="en-US"/>
              <a:t>So here you can see an example of a lock that meets the requirements</a:t>
            </a:r>
            <a:endParaRPr/>
          </a:p>
        </p:txBody>
      </p:sp>
      <p:sp>
        <p:nvSpPr>
          <p:cNvPr id="227" name="Google Shape;227;p2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Amendment OO in the Existing Education chapter</a:t>
            </a:r>
            <a:endParaRPr/>
          </a:p>
          <a:p>
            <a:pPr marL="0" lvl="0" indent="0" algn="l" rtl="0">
              <a:lnSpc>
                <a:spcPct val="100000"/>
              </a:lnSpc>
              <a:spcBef>
                <a:spcPts val="0"/>
              </a:spcBef>
              <a:spcAft>
                <a:spcPts val="0"/>
              </a:spcAft>
              <a:buSzPts val="1400"/>
              <a:buNone/>
            </a:pPr>
            <a:r>
              <a:rPr lang="en-US"/>
              <a:t>Section 15.3.1.3 gives a few scenarios where stair enclosures would not be required</a:t>
            </a:r>
            <a:endParaRPr/>
          </a:p>
          <a:p>
            <a:pPr marL="0" lvl="0" indent="0" algn="l" rtl="0">
              <a:lnSpc>
                <a:spcPct val="100000"/>
              </a:lnSpc>
              <a:spcBef>
                <a:spcPts val="0"/>
              </a:spcBef>
              <a:spcAft>
                <a:spcPts val="0"/>
              </a:spcAft>
              <a:buSzPts val="1400"/>
              <a:buNone/>
            </a:pPr>
            <a:r>
              <a:rPr lang="en-US"/>
              <a:t>The main one being where a stair connects only two floors, other than a basement– you can have an unprotected opening</a:t>
            </a:r>
            <a:endParaRPr/>
          </a:p>
          <a:p>
            <a:pPr marL="0" lvl="0" indent="0" algn="l" rtl="0">
              <a:lnSpc>
                <a:spcPct val="100000"/>
              </a:lnSpc>
              <a:spcBef>
                <a:spcPts val="0"/>
              </a:spcBef>
              <a:spcAft>
                <a:spcPts val="0"/>
              </a:spcAft>
              <a:buSzPts val="1400"/>
              <a:buNone/>
            </a:pPr>
            <a:r>
              <a:rPr lang="en-US"/>
              <a:t>This was new to the 2021 edition and not in the 2018 code</a:t>
            </a:r>
            <a:endParaRPr/>
          </a:p>
          <a:p>
            <a:pPr marL="0" lvl="0" indent="0" algn="l" rtl="0">
              <a:lnSpc>
                <a:spcPct val="100000"/>
              </a:lnSpc>
              <a:spcBef>
                <a:spcPts val="0"/>
              </a:spcBef>
              <a:spcAft>
                <a:spcPts val="0"/>
              </a:spcAft>
              <a:buSzPts val="1400"/>
              <a:buNone/>
            </a:pPr>
            <a:r>
              <a:rPr lang="en-US"/>
              <a:t>The committee was not comfortable with allowing unenclosed stairs to be used as an exit in any situation in an Educational occupancy</a:t>
            </a:r>
            <a:endParaRPr/>
          </a:p>
          <a:p>
            <a:pPr marL="0" lvl="0" indent="0" algn="l" rtl="0">
              <a:lnSpc>
                <a:spcPct val="100000"/>
              </a:lnSpc>
              <a:spcBef>
                <a:spcPts val="0"/>
              </a:spcBef>
              <a:spcAft>
                <a:spcPts val="0"/>
              </a:spcAft>
              <a:buSzPts val="1400"/>
              <a:buNone/>
            </a:pPr>
            <a:r>
              <a:rPr lang="en-US"/>
              <a:t>So they deleted this whole concept</a:t>
            </a:r>
            <a:endParaRPr/>
          </a:p>
          <a:p>
            <a:pPr marL="0" lvl="0" indent="0" algn="l" rtl="0">
              <a:lnSpc>
                <a:spcPct val="100000"/>
              </a:lnSpc>
              <a:spcBef>
                <a:spcPts val="0"/>
              </a:spcBef>
              <a:spcAft>
                <a:spcPts val="0"/>
              </a:spcAft>
              <a:buSzPts val="1400"/>
              <a:buNone/>
            </a:pPr>
            <a:r>
              <a:rPr lang="en-US"/>
              <a:t>Two exits are required on every story</a:t>
            </a:r>
            <a:endParaRPr/>
          </a:p>
          <a:p>
            <a:pPr marL="0" lvl="0" indent="0" algn="l" rtl="0">
              <a:lnSpc>
                <a:spcPct val="100000"/>
              </a:lnSpc>
              <a:spcBef>
                <a:spcPts val="0"/>
              </a:spcBef>
              <a:spcAft>
                <a:spcPts val="0"/>
              </a:spcAft>
              <a:buSzPts val="1400"/>
              <a:buNone/>
            </a:pPr>
            <a:endParaRPr/>
          </a:p>
        </p:txBody>
      </p:sp>
      <p:sp>
        <p:nvSpPr>
          <p:cNvPr id="235" name="Google Shape;235;p2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3: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Staying in the Existing Educational chapter</a:t>
            </a:r>
            <a:endParaRPr/>
          </a:p>
          <a:p>
            <a:pPr marL="0" lvl="0" indent="0" algn="l" rtl="0">
              <a:lnSpc>
                <a:spcPct val="100000"/>
              </a:lnSpc>
              <a:spcBef>
                <a:spcPts val="0"/>
              </a:spcBef>
              <a:spcAft>
                <a:spcPts val="0"/>
              </a:spcAft>
              <a:buSzPts val="1400"/>
              <a:buNone/>
            </a:pPr>
            <a:r>
              <a:rPr lang="en-US"/>
              <a:t>This section was reserved in the 2018 and 2021 editions and made it into the code in 2024</a:t>
            </a:r>
            <a:endParaRPr/>
          </a:p>
          <a:p>
            <a:pPr marL="0" lvl="0" indent="0" algn="l" rtl="0">
              <a:lnSpc>
                <a:spcPct val="100000"/>
              </a:lnSpc>
              <a:spcBef>
                <a:spcPts val="0"/>
              </a:spcBef>
              <a:spcAft>
                <a:spcPts val="0"/>
              </a:spcAft>
              <a:buSzPts val="1400"/>
              <a:buNone/>
            </a:pPr>
            <a:r>
              <a:rPr lang="en-US"/>
              <a:t>The NFPA language requires you to upgrade the system to voice whether you are replacing the whole system or just the panel</a:t>
            </a:r>
            <a:endParaRPr/>
          </a:p>
          <a:p>
            <a:pPr marL="0" lvl="0" indent="0" algn="l" rtl="0">
              <a:lnSpc>
                <a:spcPct val="100000"/>
              </a:lnSpc>
              <a:spcBef>
                <a:spcPts val="0"/>
              </a:spcBef>
              <a:spcAft>
                <a:spcPts val="0"/>
              </a:spcAft>
              <a:buSzPts val="1400"/>
              <a:buNone/>
            </a:pPr>
            <a:r>
              <a:rPr lang="en-US"/>
              <a:t>With this amendment we allow control units to be replaced w/o voice </a:t>
            </a:r>
            <a:endParaRPr/>
          </a:p>
          <a:p>
            <a:pPr marL="0" lvl="0" indent="0" algn="l" rtl="0">
              <a:lnSpc>
                <a:spcPct val="100000"/>
              </a:lnSpc>
              <a:spcBef>
                <a:spcPts val="0"/>
              </a:spcBef>
              <a:spcAft>
                <a:spcPts val="0"/>
              </a:spcAft>
              <a:buSzPts val="1400"/>
              <a:buNone/>
            </a:pPr>
            <a:r>
              <a:rPr lang="en-US"/>
              <a:t>But if you start replacing initiating and notification devices, it’s time to upgrade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3" name="Google Shape;243;p2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4: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is for Chapter 16, New Cay Care</a:t>
            </a:r>
            <a:endParaRPr/>
          </a:p>
          <a:p>
            <a:pPr marL="0" lvl="0" indent="0" algn="l" rtl="0">
              <a:lnSpc>
                <a:spcPct val="100000"/>
              </a:lnSpc>
              <a:spcBef>
                <a:spcPts val="0"/>
              </a:spcBef>
              <a:spcAft>
                <a:spcPts val="0"/>
              </a:spcAft>
              <a:buSzPts val="1400"/>
              <a:buNone/>
            </a:pPr>
            <a:r>
              <a:rPr lang="en-US"/>
              <a:t>This is in regard to windows for rescue in day care occupancies</a:t>
            </a:r>
            <a:endParaRPr/>
          </a:p>
          <a:p>
            <a:pPr marL="0" lvl="0" indent="0" algn="l" rtl="0">
              <a:lnSpc>
                <a:spcPct val="100000"/>
              </a:lnSpc>
              <a:spcBef>
                <a:spcPts val="0"/>
              </a:spcBef>
              <a:spcAft>
                <a:spcPts val="0"/>
              </a:spcAft>
              <a:buSzPts val="1400"/>
              <a:buNone/>
            </a:pPr>
            <a:r>
              <a:rPr lang="en-US"/>
              <a:t>Clear opening is required by 101 to be 5.7 sf – LASER – SHOW ADDED SECTION</a:t>
            </a:r>
            <a:endParaRPr/>
          </a:p>
          <a:p>
            <a:pPr marL="0" lvl="0" indent="0" algn="l" rtl="0">
              <a:lnSpc>
                <a:spcPct val="100000"/>
              </a:lnSpc>
              <a:spcBef>
                <a:spcPts val="0"/>
              </a:spcBef>
              <a:spcAft>
                <a:spcPts val="0"/>
              </a:spcAft>
              <a:buSzPts val="1400"/>
              <a:buNone/>
            </a:pPr>
            <a:r>
              <a:rPr lang="en-US"/>
              <a:t>Amendment slightly reduces clear opening for grade floor windows</a:t>
            </a:r>
            <a:endParaRPr/>
          </a:p>
          <a:p>
            <a:pPr marL="0" lvl="0" indent="0" algn="l" rtl="0">
              <a:lnSpc>
                <a:spcPct val="100000"/>
              </a:lnSpc>
              <a:spcBef>
                <a:spcPts val="0"/>
              </a:spcBef>
              <a:spcAft>
                <a:spcPts val="0"/>
              </a:spcAft>
              <a:buSzPts val="1400"/>
              <a:buNone/>
            </a:pPr>
            <a:r>
              <a:rPr lang="en-US"/>
              <a:t>This was done for consistency w/ the IBC</a:t>
            </a:r>
            <a:endParaRPr/>
          </a:p>
        </p:txBody>
      </p:sp>
      <p:sp>
        <p:nvSpPr>
          <p:cNvPr id="251" name="Google Shape;251;p2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5: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Another amendment in New Day Care </a:t>
            </a:r>
            <a:endParaRPr/>
          </a:p>
          <a:p>
            <a:pPr marL="0" lvl="0" indent="0" algn="l" rtl="0">
              <a:lnSpc>
                <a:spcPct val="100000"/>
              </a:lnSpc>
              <a:spcBef>
                <a:spcPts val="0"/>
              </a:spcBef>
              <a:spcAft>
                <a:spcPts val="0"/>
              </a:spcAft>
              <a:buSzPts val="1400"/>
              <a:buNone/>
            </a:pPr>
            <a:r>
              <a:rPr lang="en-US"/>
              <a:t>Section 16.3.5.1 now requires all new day care occupancies to be provided with sprinkler protection</a:t>
            </a:r>
            <a:endParaRPr/>
          </a:p>
          <a:p>
            <a:pPr marL="0" lvl="0" indent="0" algn="l" rtl="0">
              <a:lnSpc>
                <a:spcPct val="100000"/>
              </a:lnSpc>
              <a:spcBef>
                <a:spcPts val="0"/>
              </a:spcBef>
              <a:spcAft>
                <a:spcPts val="0"/>
              </a:spcAft>
              <a:buSzPts val="1400"/>
              <a:buNone/>
            </a:pPr>
            <a:r>
              <a:rPr lang="en-US"/>
              <a:t>This was new to the 2021 edition</a:t>
            </a:r>
            <a:endParaRPr/>
          </a:p>
          <a:p>
            <a:pPr marL="0" lvl="0" indent="0" algn="l" rtl="0">
              <a:lnSpc>
                <a:spcPct val="100000"/>
              </a:lnSpc>
              <a:spcBef>
                <a:spcPts val="0"/>
              </a:spcBef>
              <a:spcAft>
                <a:spcPts val="0"/>
              </a:spcAft>
              <a:buSzPts val="1400"/>
              <a:buNone/>
            </a:pPr>
            <a:r>
              <a:rPr lang="en-US"/>
              <a:t>The amendment gives some leeway to new day care occupancies meeting these criteria</a:t>
            </a:r>
            <a:endParaRPr/>
          </a:p>
          <a:p>
            <a:pPr marL="0" lvl="0" indent="0" algn="l" rtl="0">
              <a:lnSpc>
                <a:spcPct val="100000"/>
              </a:lnSpc>
              <a:spcBef>
                <a:spcPts val="0"/>
              </a:spcBef>
              <a:spcAft>
                <a:spcPts val="0"/>
              </a:spcAft>
              <a:buSzPts val="1400"/>
              <a:buNone/>
            </a:pPr>
            <a:r>
              <a:rPr lang="en-US"/>
              <a:t>Sort of a mix of the IBC Group E and Group I sprinkler exceptions</a:t>
            </a:r>
            <a:endParaRPr/>
          </a:p>
          <a:p>
            <a:pPr marL="0" lvl="0" indent="0" algn="l" rtl="0">
              <a:lnSpc>
                <a:spcPct val="100000"/>
              </a:lnSpc>
              <a:spcBef>
                <a:spcPts val="0"/>
              </a:spcBef>
              <a:spcAft>
                <a:spcPts val="0"/>
              </a:spcAft>
              <a:buSzPts val="1400"/>
              <a:buNone/>
            </a:pPr>
            <a:r>
              <a:rPr lang="en-US"/>
              <a:t>It may apply for many existing non-sprinklered churches that begin offering day care services</a:t>
            </a:r>
            <a:endParaRPr/>
          </a:p>
        </p:txBody>
      </p:sp>
      <p:sp>
        <p:nvSpPr>
          <p:cNvPr id="260" name="Google Shape;260;p2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Staying in Chapter 16 we have triple A</a:t>
            </a:r>
            <a:endParaRPr/>
          </a:p>
          <a:p>
            <a:pPr marL="0" lvl="0" indent="0" algn="l" rtl="0">
              <a:lnSpc>
                <a:spcPct val="100000"/>
              </a:lnSpc>
              <a:spcBef>
                <a:spcPts val="0"/>
              </a:spcBef>
              <a:spcAft>
                <a:spcPts val="0"/>
              </a:spcAft>
              <a:buSzPts val="1400"/>
              <a:buNone/>
            </a:pPr>
            <a:r>
              <a:rPr lang="en-US"/>
              <a:t>Replaces a reserved section </a:t>
            </a:r>
            <a:endParaRPr/>
          </a:p>
          <a:p>
            <a:pPr marL="0" lvl="0" indent="0" algn="l" rtl="0">
              <a:lnSpc>
                <a:spcPct val="100000"/>
              </a:lnSpc>
              <a:spcBef>
                <a:spcPts val="0"/>
              </a:spcBef>
              <a:spcAft>
                <a:spcPts val="0"/>
              </a:spcAft>
              <a:buSzPts val="1400"/>
              <a:buNone/>
            </a:pPr>
            <a:r>
              <a:rPr lang="en-US"/>
              <a:t>In regard to day care homes where there has been a change in occupancy classification</a:t>
            </a:r>
            <a:endParaRPr/>
          </a:p>
          <a:p>
            <a:pPr marL="0" lvl="0" indent="0" algn="l" rtl="0">
              <a:lnSpc>
                <a:spcPct val="100000"/>
              </a:lnSpc>
              <a:spcBef>
                <a:spcPts val="0"/>
              </a:spcBef>
              <a:spcAft>
                <a:spcPts val="0"/>
              </a:spcAft>
              <a:buSzPts val="1400"/>
              <a:buNone/>
            </a:pPr>
            <a:r>
              <a:rPr lang="en-US"/>
              <a:t>Have to comply with new chapter for fire alarm</a:t>
            </a:r>
            <a:endParaRPr/>
          </a:p>
          <a:p>
            <a:pPr marL="0" lvl="0" indent="0" algn="l" rtl="0">
              <a:lnSpc>
                <a:spcPct val="100000"/>
              </a:lnSpc>
              <a:spcBef>
                <a:spcPts val="0"/>
              </a:spcBef>
              <a:spcAft>
                <a:spcPts val="0"/>
              </a:spcAft>
              <a:buSzPts val="1400"/>
              <a:buNone/>
            </a:pPr>
            <a:r>
              <a:rPr lang="en-US"/>
              <a:t>Amendment permits battery-operated smoke alarms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68" name="Google Shape;268;p2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7: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is for the Existing Day Care chapter</a:t>
            </a:r>
            <a:endParaRPr/>
          </a:p>
          <a:p>
            <a:pPr marL="0" lvl="0" indent="0" algn="l" rtl="0">
              <a:lnSpc>
                <a:spcPct val="100000"/>
              </a:lnSpc>
              <a:spcBef>
                <a:spcPts val="0"/>
              </a:spcBef>
              <a:spcAft>
                <a:spcPts val="0"/>
              </a:spcAft>
              <a:buSzPts val="1400"/>
              <a:buNone/>
            </a:pPr>
            <a:r>
              <a:rPr lang="en-US"/>
              <a:t>This is in regard to windows for rescue in day care occupancies – the same as we discussed in Ch. 16</a:t>
            </a:r>
            <a:endParaRPr/>
          </a:p>
          <a:p>
            <a:pPr marL="0" lvl="0" indent="0" algn="l" rtl="0">
              <a:lnSpc>
                <a:spcPct val="100000"/>
              </a:lnSpc>
              <a:spcBef>
                <a:spcPts val="0"/>
              </a:spcBef>
              <a:spcAft>
                <a:spcPts val="0"/>
              </a:spcAft>
              <a:buSzPts val="1400"/>
              <a:buNone/>
            </a:pPr>
            <a:r>
              <a:rPr lang="en-US"/>
              <a:t>Clear opening is required by 101 to be 5.7 sf</a:t>
            </a:r>
            <a:endParaRPr/>
          </a:p>
          <a:p>
            <a:pPr marL="0" lvl="0" indent="0" algn="l" rtl="0">
              <a:lnSpc>
                <a:spcPct val="100000"/>
              </a:lnSpc>
              <a:spcBef>
                <a:spcPts val="0"/>
              </a:spcBef>
              <a:spcAft>
                <a:spcPts val="0"/>
              </a:spcAft>
              <a:buSzPts val="1400"/>
              <a:buNone/>
            </a:pPr>
            <a:r>
              <a:rPr lang="en-US"/>
              <a:t>Amendment slightly reduces clear opening for grade floor windows to 5.0 sf</a:t>
            </a:r>
            <a:endParaRPr/>
          </a:p>
          <a:p>
            <a:pPr marL="0" lvl="0" indent="0" algn="l" rtl="0">
              <a:lnSpc>
                <a:spcPct val="100000"/>
              </a:lnSpc>
              <a:spcBef>
                <a:spcPts val="0"/>
              </a:spcBef>
              <a:spcAft>
                <a:spcPts val="0"/>
              </a:spcAft>
              <a:buSzPts val="1400"/>
              <a:buNone/>
            </a:pPr>
            <a:r>
              <a:rPr lang="en-US"/>
              <a:t>Also provides some consistency with the building code</a:t>
            </a:r>
            <a:endParaRPr/>
          </a:p>
        </p:txBody>
      </p:sp>
      <p:sp>
        <p:nvSpPr>
          <p:cNvPr id="277" name="Google Shape;277;p2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Here we have a definition for one- and two-family dwelling unit that NFPA changed in the 2021 edition</a:t>
            </a:r>
            <a:endParaRPr/>
          </a:p>
          <a:p>
            <a:pPr marL="0" lvl="0" indent="0" algn="l" rtl="0">
              <a:lnSpc>
                <a:spcPct val="100000"/>
              </a:lnSpc>
              <a:spcBef>
                <a:spcPts val="0"/>
              </a:spcBef>
              <a:spcAft>
                <a:spcPts val="0"/>
              </a:spcAft>
              <a:buSzPts val="1400"/>
              <a:buNone/>
            </a:pPr>
            <a:r>
              <a:rPr lang="en-US"/>
              <a:t>NFPA added the number of outsiders and the language “if any, accommodated in rented rooms,”</a:t>
            </a:r>
            <a:endParaRPr/>
          </a:p>
          <a:p>
            <a:pPr marL="0" lvl="0" indent="0" algn="l" rtl="0">
              <a:lnSpc>
                <a:spcPct val="100000"/>
              </a:lnSpc>
              <a:spcBef>
                <a:spcPts val="0"/>
              </a:spcBef>
              <a:spcAft>
                <a:spcPts val="0"/>
              </a:spcAft>
              <a:buSzPts val="1400"/>
              <a:buNone/>
            </a:pPr>
            <a:r>
              <a:rPr lang="en-US"/>
              <a:t>They made their change to match what they have always done in Chapter 6 on Classification of Occupancies</a:t>
            </a:r>
            <a:endParaRPr/>
          </a:p>
          <a:p>
            <a:pPr marL="0" lvl="0" indent="0" algn="l" rtl="0">
              <a:lnSpc>
                <a:spcPct val="100000"/>
              </a:lnSpc>
              <a:spcBef>
                <a:spcPts val="0"/>
              </a:spcBef>
              <a:spcAft>
                <a:spcPts val="0"/>
              </a:spcAft>
              <a:buSzPts val="1400"/>
              <a:buNone/>
            </a:pPr>
            <a:r>
              <a:rPr lang="en-US"/>
              <a:t>So we made our update to match what the State has always done in Chapter 6</a:t>
            </a:r>
            <a:endParaRPr/>
          </a:p>
          <a:p>
            <a:pPr marL="0" lvl="0" indent="0" algn="l" rtl="0">
              <a:lnSpc>
                <a:spcPct val="100000"/>
              </a:lnSpc>
              <a:spcBef>
                <a:spcPts val="0"/>
              </a:spcBef>
              <a:spcAft>
                <a:spcPts val="0"/>
              </a:spcAft>
              <a:buSzPts val="1400"/>
              <a:buNone/>
            </a:pPr>
            <a:r>
              <a:rPr lang="en-US"/>
              <a:t>While this is technically a new change, the concept is the same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Anyone know why we delete the “accommodated in rented rooms” part?  </a:t>
            </a:r>
            <a:endParaRPr/>
          </a:p>
          <a:p>
            <a:pPr marL="0" lvl="0" indent="0" algn="l" rtl="0">
              <a:lnSpc>
                <a:spcPct val="100000"/>
              </a:lnSpc>
              <a:spcBef>
                <a:spcPts val="0"/>
              </a:spcBef>
              <a:spcAft>
                <a:spcPts val="0"/>
              </a:spcAft>
              <a:buSzPts val="1400"/>
              <a:buNone/>
            </a:pPr>
            <a:r>
              <a:rPr lang="en-US"/>
              <a:t>it is to make clear that it doesn’t matter whether you rent the rooms or live there for free</a:t>
            </a:r>
            <a:endParaRPr/>
          </a:p>
          <a:p>
            <a:pPr marL="0" lvl="0" indent="0" algn="l" rtl="0">
              <a:lnSpc>
                <a:spcPct val="100000"/>
              </a:lnSpc>
              <a:spcBef>
                <a:spcPts val="0"/>
              </a:spcBef>
              <a:spcAft>
                <a:spcPts val="0"/>
              </a:spcAft>
              <a:buSzPts val="1400"/>
              <a:buNone/>
            </a:pPr>
            <a:r>
              <a:rPr lang="en-US"/>
              <a:t>The way we approach it is the same</a:t>
            </a:r>
            <a:endParaRPr/>
          </a:p>
        </p:txBody>
      </p:sp>
      <p:sp>
        <p:nvSpPr>
          <p:cNvPr id="78" name="Google Shape;78;p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8: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Intent was to remove grab bar requirements wherever they occurred and get fire officials out of the grab bar business </a:t>
            </a:r>
            <a:endParaRPr/>
          </a:p>
          <a:p>
            <a:pPr marL="0" lvl="0" indent="0" algn="l" rtl="0">
              <a:lnSpc>
                <a:spcPct val="100000"/>
              </a:lnSpc>
              <a:spcBef>
                <a:spcPts val="0"/>
              </a:spcBef>
              <a:spcAft>
                <a:spcPts val="0"/>
              </a:spcAft>
              <a:buSzPts val="1400"/>
              <a:buNone/>
            </a:pPr>
            <a:r>
              <a:rPr lang="en-US"/>
              <a:t>These were inserted into means of egress and means of escape provisions </a:t>
            </a:r>
            <a:endParaRPr/>
          </a:p>
          <a:p>
            <a:pPr marL="0" lvl="0" indent="0" algn="l" rtl="0">
              <a:lnSpc>
                <a:spcPct val="100000"/>
              </a:lnSpc>
              <a:spcBef>
                <a:spcPts val="0"/>
              </a:spcBef>
              <a:spcAft>
                <a:spcPts val="0"/>
              </a:spcAft>
              <a:buSzPts val="1400"/>
              <a:buNone/>
            </a:pPr>
            <a:r>
              <a:rPr lang="en-US"/>
              <a:t>The committee removed them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5" name="Google Shape;285;p2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Triple E adds carbon monoxide requirements to Existing Health Care Occupancies</a:t>
            </a:r>
            <a:endParaRPr/>
          </a:p>
          <a:p>
            <a:pPr marL="0" lvl="0" indent="0" algn="l" rtl="0">
              <a:lnSpc>
                <a:spcPct val="100000"/>
              </a:lnSpc>
              <a:spcBef>
                <a:spcPts val="0"/>
              </a:spcBef>
              <a:spcAft>
                <a:spcPts val="0"/>
              </a:spcAft>
              <a:buSzPts val="1400"/>
              <a:buNone/>
            </a:pPr>
            <a:r>
              <a:rPr lang="en-US"/>
              <a:t>Copies requirements from Ch. 18 which are new to the 2024 edition</a:t>
            </a:r>
            <a:endParaRPr/>
          </a:p>
          <a:p>
            <a:pPr marL="0" lvl="0" indent="0" algn="l" rtl="0">
              <a:lnSpc>
                <a:spcPct val="100000"/>
              </a:lnSpc>
              <a:spcBef>
                <a:spcPts val="0"/>
              </a:spcBef>
              <a:spcAft>
                <a:spcPts val="0"/>
              </a:spcAft>
              <a:buSzPts val="1400"/>
              <a:buNone/>
            </a:pPr>
            <a:r>
              <a:rPr lang="en-US"/>
              <a:t>Gives us CO requirement when we have fuel-burning appliances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295" name="Google Shape;295;p2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0: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Same thing here, this time in the Existing Ambulatory Health Care Occupancies</a:t>
            </a:r>
            <a:endParaRPr/>
          </a:p>
          <a:p>
            <a:pPr marL="0" lvl="0" indent="0" algn="l" rtl="0">
              <a:lnSpc>
                <a:spcPct val="100000"/>
              </a:lnSpc>
              <a:spcBef>
                <a:spcPts val="0"/>
              </a:spcBef>
              <a:spcAft>
                <a:spcPts val="0"/>
              </a:spcAft>
              <a:buSzPts val="1400"/>
              <a:buNone/>
            </a:pPr>
            <a:r>
              <a:rPr lang="en-US"/>
              <a:t>It also copies requirements from Ch. 20 which are new the 2024 edition</a:t>
            </a:r>
            <a:endParaRPr/>
          </a:p>
          <a:p>
            <a:pPr marL="0" lvl="0" indent="0" algn="l" rtl="0">
              <a:lnSpc>
                <a:spcPct val="100000"/>
              </a:lnSpc>
              <a:spcBef>
                <a:spcPts val="0"/>
              </a:spcBef>
              <a:spcAft>
                <a:spcPts val="0"/>
              </a:spcAft>
              <a:buSzPts val="1400"/>
              <a:buNone/>
            </a:pPr>
            <a:r>
              <a:rPr lang="en-US"/>
              <a:t>Again, this gives us a CO requirement where we have fuel-burning appliances present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3" name="Google Shape;303;p3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1: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Triple G is an amendment in the New Detention chapter</a:t>
            </a:r>
            <a:endParaRPr/>
          </a:p>
          <a:p>
            <a:pPr marL="0" lvl="0" indent="0" algn="l" rtl="0">
              <a:lnSpc>
                <a:spcPct val="100000"/>
              </a:lnSpc>
              <a:spcBef>
                <a:spcPts val="0"/>
              </a:spcBef>
              <a:spcAft>
                <a:spcPts val="0"/>
              </a:spcAft>
              <a:buSzPts val="1400"/>
              <a:buNone/>
            </a:pPr>
            <a:r>
              <a:rPr lang="en-US"/>
              <a:t>This is about lockups that typically occur in other occupancies</a:t>
            </a:r>
            <a:endParaRPr/>
          </a:p>
          <a:p>
            <a:pPr marL="0" lvl="0" indent="0" algn="l" rtl="0">
              <a:lnSpc>
                <a:spcPct val="100000"/>
              </a:lnSpc>
              <a:spcBef>
                <a:spcPts val="0"/>
              </a:spcBef>
              <a:spcAft>
                <a:spcPts val="0"/>
              </a:spcAft>
              <a:buSzPts val="1400"/>
              <a:buNone/>
            </a:pPr>
            <a:r>
              <a:rPr lang="en-US"/>
              <a:t>For example, a sheriff’s office which is predominantly a business occupancy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a long time, the alternate provisions in Chapter 22 and 23 were deleted by the Maryland amendments (LASER POINTER TO 22.4.6.1.5)</a:t>
            </a:r>
            <a:endParaRPr/>
          </a:p>
          <a:p>
            <a:pPr marL="0" lvl="0" indent="0" algn="l" rtl="0">
              <a:lnSpc>
                <a:spcPct val="100000"/>
              </a:lnSpc>
              <a:spcBef>
                <a:spcPts val="0"/>
              </a:spcBef>
              <a:spcAft>
                <a:spcPts val="0"/>
              </a:spcAft>
              <a:buSzPts val="1400"/>
              <a:buNone/>
            </a:pPr>
            <a:r>
              <a:rPr lang="en-US"/>
              <a:t>No one could remember exactly why</a:t>
            </a:r>
            <a:endParaRPr/>
          </a:p>
          <a:p>
            <a:pPr marL="0" lvl="0" indent="0" algn="l" rtl="0">
              <a:lnSpc>
                <a:spcPct val="100000"/>
              </a:lnSpc>
              <a:spcBef>
                <a:spcPts val="0"/>
              </a:spcBef>
              <a:spcAft>
                <a:spcPts val="0"/>
              </a:spcAft>
              <a:buSzPts val="1400"/>
              <a:buNone/>
            </a:pPr>
            <a:r>
              <a:rPr lang="en-US"/>
              <a:t>The result of deleting this was lockups had to meet 2-minute release times</a:t>
            </a:r>
            <a:endParaRPr/>
          </a:p>
          <a:p>
            <a:pPr marL="0" lvl="0" indent="0" algn="l" rtl="0">
              <a:lnSpc>
                <a:spcPct val="100000"/>
              </a:lnSpc>
              <a:spcBef>
                <a:spcPts val="0"/>
              </a:spcBef>
              <a:spcAft>
                <a:spcPts val="0"/>
              </a:spcAft>
              <a:buSzPts val="1400"/>
              <a:buNone/>
            </a:pPr>
            <a:r>
              <a:rPr lang="en-US"/>
              <a:t>Basically, you couldn’t have a lockup if you could not guarantee a 2 minute release at all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this cycle it was decided to allow the alternate provisions with an important caveat:  only in sprinklered buildings</a:t>
            </a:r>
            <a:endParaRPr/>
          </a:p>
          <a:p>
            <a:pPr marL="0" lvl="0" indent="0" algn="l" rtl="0">
              <a:lnSpc>
                <a:spcPct val="100000"/>
              </a:lnSpc>
              <a:spcBef>
                <a:spcPts val="0"/>
              </a:spcBef>
              <a:spcAft>
                <a:spcPts val="0"/>
              </a:spcAft>
              <a:buSzPts val="1400"/>
              <a:buNone/>
            </a:pPr>
            <a:r>
              <a:rPr lang="en-US"/>
              <a:t>Should be noted that lockup is also required to be provided with complete smoke detection per alternate provisions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10" name="Google Shape;310;p3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2: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On to the Apartments chapters 30 and 31</a:t>
            </a:r>
            <a:endParaRPr/>
          </a:p>
          <a:p>
            <a:pPr marL="0" lvl="0" indent="0" algn="l" rtl="0">
              <a:lnSpc>
                <a:spcPct val="100000"/>
              </a:lnSpc>
              <a:spcBef>
                <a:spcPts val="0"/>
              </a:spcBef>
              <a:spcAft>
                <a:spcPts val="0"/>
              </a:spcAft>
              <a:buSzPts val="1400"/>
              <a:buNone/>
            </a:pPr>
            <a:r>
              <a:rPr lang="en-US"/>
              <a:t>These sections provide provisions for how to do valet trash:  container sizes and construction, time limits,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Valet trash is prohibited back in the amendment to Chapter 7 so none of these provisions on how to do valet trash are needed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another much needed amendment that was delayed by not adopting the 2021 edition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18" name="Google Shape;318;p3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So here we have triple L in the Existing Apartments chapter</a:t>
            </a:r>
            <a:endParaRPr/>
          </a:p>
          <a:p>
            <a:pPr marL="0" lvl="0" indent="0" algn="l" rtl="0">
              <a:lnSpc>
                <a:spcPct val="100000"/>
              </a:lnSpc>
              <a:spcBef>
                <a:spcPts val="0"/>
              </a:spcBef>
              <a:spcAft>
                <a:spcPts val="0"/>
              </a:spcAft>
              <a:buSzPts val="1400"/>
              <a:buNone/>
            </a:pPr>
            <a:r>
              <a:rPr lang="en-US"/>
              <a:t>As you can see the 2033 date was deleted</a:t>
            </a:r>
            <a:endParaRPr/>
          </a:p>
          <a:p>
            <a:pPr marL="0" lvl="0" indent="0" algn="l" rtl="0">
              <a:lnSpc>
                <a:spcPct val="100000"/>
              </a:lnSpc>
              <a:spcBef>
                <a:spcPts val="0"/>
              </a:spcBef>
              <a:spcAft>
                <a:spcPts val="0"/>
              </a:spcAft>
              <a:buSzPts val="1400"/>
              <a:buNone/>
            </a:pPr>
            <a:r>
              <a:rPr lang="en-US"/>
              <a:t>And language is added to reference back to the date of the violation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first exception is for buildings having open balconies for exit access</a:t>
            </a:r>
            <a:endParaRPr/>
          </a:p>
          <a:p>
            <a:pPr marL="0" lvl="0" indent="0" algn="l" rtl="0">
              <a:lnSpc>
                <a:spcPct val="100000"/>
              </a:lnSpc>
              <a:spcBef>
                <a:spcPts val="0"/>
              </a:spcBef>
              <a:spcAft>
                <a:spcPts val="0"/>
              </a:spcAft>
              <a:buSzPts val="1400"/>
              <a:buNone/>
            </a:pPr>
            <a:r>
              <a:rPr lang="en-US"/>
              <a:t>There are some of these in Ocean City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second exception is for buildings with previously approved engineered systems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Otherwise, the building is to be protected within 12 years of a violation notice</a:t>
            </a:r>
            <a:endParaRPr/>
          </a:p>
        </p:txBody>
      </p:sp>
      <p:sp>
        <p:nvSpPr>
          <p:cNvPr id="326" name="Google Shape;326;p3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4: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And finally for our last new amendment to NFPA 101</a:t>
            </a:r>
            <a:endParaRPr/>
          </a:p>
          <a:p>
            <a:pPr marL="0" lvl="0" indent="0" algn="l" rtl="0">
              <a:lnSpc>
                <a:spcPct val="100000"/>
              </a:lnSpc>
              <a:spcBef>
                <a:spcPts val="0"/>
              </a:spcBef>
              <a:spcAft>
                <a:spcPts val="0"/>
              </a:spcAft>
              <a:buSzPts val="1400"/>
              <a:buNone/>
            </a:pPr>
            <a:r>
              <a:rPr lang="en-US"/>
              <a:t>Triple O is for Business and Mercantile chapters, we changed four paragraphs</a:t>
            </a:r>
            <a:endParaRPr/>
          </a:p>
          <a:p>
            <a:pPr marL="0" lvl="0" indent="0" algn="l" rtl="0">
              <a:lnSpc>
                <a:spcPct val="100000"/>
              </a:lnSpc>
              <a:spcBef>
                <a:spcPts val="0"/>
              </a:spcBef>
              <a:spcAft>
                <a:spcPts val="0"/>
              </a:spcAft>
              <a:buSzPts val="1400"/>
              <a:buNone/>
            </a:pPr>
            <a:r>
              <a:rPr lang="en-US"/>
              <a:t>LASER to 36.3.5.3 – here is an example of a paragraph with the replaced language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gives the AHJ authority on whether to enforce these requirements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OPTIONAL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NFPA 1, Amendment HHH which involves the fire extinguisher requirement table in NFPA 1, that amendment also gives the AHJ discretion for fire extinguisher placement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3" name="Google Shape;333;p3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5: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Questions?</a:t>
            </a:r>
            <a:endParaRPr/>
          </a:p>
          <a:p>
            <a:pPr marL="0" lvl="0" indent="0" algn="l" rtl="0">
              <a:lnSpc>
                <a:spcPct val="100000"/>
              </a:lnSpc>
              <a:spcBef>
                <a:spcPts val="0"/>
              </a:spcBef>
              <a:spcAft>
                <a:spcPts val="0"/>
              </a:spcAft>
              <a:buSzPts val="1400"/>
              <a:buNone/>
            </a:pPr>
            <a:r>
              <a:rPr lang="en-US"/>
              <a:t>Comments?</a:t>
            </a:r>
            <a:endParaRPr/>
          </a:p>
          <a:p>
            <a:pPr marL="0" lvl="0" indent="0" algn="l" rtl="0">
              <a:lnSpc>
                <a:spcPct val="100000"/>
              </a:lnSpc>
              <a:spcBef>
                <a:spcPts val="0"/>
              </a:spcBef>
              <a:spcAft>
                <a:spcPts val="0"/>
              </a:spcAft>
              <a:buSzPts val="1400"/>
              <a:buNone/>
            </a:pPr>
            <a:r>
              <a:rPr lang="en-US"/>
              <a:t>Any problem areas with the code?</a:t>
            </a:r>
            <a:endParaRPr/>
          </a:p>
          <a:p>
            <a:pPr marL="0" lvl="0" indent="0" algn="l" rtl="0">
              <a:lnSpc>
                <a:spcPct val="100000"/>
              </a:lnSpc>
              <a:spcBef>
                <a:spcPts val="0"/>
              </a:spcBef>
              <a:spcAft>
                <a:spcPts val="0"/>
              </a:spcAft>
              <a:buSzPts val="1400"/>
              <a:buNone/>
            </a:pPr>
            <a:r>
              <a:rPr lang="en-US"/>
              <a:t>Suggestions for changes or amendments?</a:t>
            </a:r>
            <a:endParaRPr/>
          </a:p>
        </p:txBody>
      </p:sp>
      <p:sp>
        <p:nvSpPr>
          <p:cNvPr id="341" name="Google Shape;341;p3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6: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Moving on to NFPA 1</a:t>
            </a:r>
            <a:endParaRPr/>
          </a:p>
          <a:p>
            <a:pPr marL="0" lvl="0" indent="0" algn="l" rtl="0">
              <a:lnSpc>
                <a:spcPct val="100000"/>
              </a:lnSpc>
              <a:spcBef>
                <a:spcPts val="0"/>
              </a:spcBef>
              <a:spcAft>
                <a:spcPts val="0"/>
              </a:spcAft>
              <a:buSzPts val="1400"/>
              <a:buNone/>
            </a:pPr>
            <a:r>
              <a:rPr lang="en-US"/>
              <a:t>The first new one is Amendment J</a:t>
            </a:r>
            <a:endParaRPr/>
          </a:p>
          <a:p>
            <a:pPr marL="0" lvl="0" indent="0" algn="l" rtl="0">
              <a:lnSpc>
                <a:spcPct val="100000"/>
              </a:lnSpc>
              <a:spcBef>
                <a:spcPts val="0"/>
              </a:spcBef>
              <a:spcAft>
                <a:spcPts val="0"/>
              </a:spcAft>
              <a:buSzPts val="1400"/>
              <a:buNone/>
            </a:pPr>
            <a:r>
              <a:rPr lang="en-US"/>
              <a:t>This is a pickup this cycle</a:t>
            </a:r>
            <a:endParaRPr/>
          </a:p>
          <a:p>
            <a:pPr marL="0" lvl="0" indent="0" algn="l" rtl="0">
              <a:lnSpc>
                <a:spcPct val="100000"/>
              </a:lnSpc>
              <a:spcBef>
                <a:spcPts val="0"/>
              </a:spcBef>
              <a:spcAft>
                <a:spcPts val="0"/>
              </a:spcAft>
              <a:buSzPts val="1400"/>
              <a:buNone/>
            </a:pPr>
            <a:r>
              <a:rPr lang="en-US"/>
              <a:t>NFPA 5000 is also deleted from the NFPA Publications Section 2.2, which was deleted in the previous cycle</a:t>
            </a:r>
            <a:endParaRPr/>
          </a:p>
          <a:p>
            <a:pPr marL="0" lvl="0" indent="0" algn="l" rtl="0">
              <a:lnSpc>
                <a:spcPct val="100000"/>
              </a:lnSpc>
              <a:spcBef>
                <a:spcPts val="0"/>
              </a:spcBef>
              <a:spcAft>
                <a:spcPts val="0"/>
              </a:spcAft>
              <a:buSzPts val="1400"/>
              <a:buNone/>
            </a:pPr>
            <a:r>
              <a:rPr lang="en-US"/>
              <a:t>This amendment picks up the deletion in Section 2.4, References for Extracts in Mandatory Sections</a:t>
            </a:r>
            <a:endParaRPr/>
          </a:p>
        </p:txBody>
      </p:sp>
      <p:sp>
        <p:nvSpPr>
          <p:cNvPr id="350" name="Google Shape;350;p3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7: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amendment address fire inspection frequency in existing buildings</a:t>
            </a:r>
            <a:endParaRPr/>
          </a:p>
          <a:p>
            <a:pPr marL="0" lvl="0" indent="0" algn="l" rtl="0">
              <a:lnSpc>
                <a:spcPct val="100000"/>
              </a:lnSpc>
              <a:spcBef>
                <a:spcPts val="0"/>
              </a:spcBef>
              <a:spcAft>
                <a:spcPts val="0"/>
              </a:spcAft>
              <a:buSzPts val="1400"/>
              <a:buNone/>
            </a:pPr>
            <a:r>
              <a:rPr lang="en-US"/>
              <a:t>Chapter 10, General Fire Safety</a:t>
            </a:r>
            <a:endParaRPr/>
          </a:p>
          <a:p>
            <a:pPr marL="0" lvl="0" indent="0" algn="l" rtl="0">
              <a:lnSpc>
                <a:spcPct val="100000"/>
              </a:lnSpc>
              <a:spcBef>
                <a:spcPts val="0"/>
              </a:spcBef>
              <a:spcAft>
                <a:spcPts val="0"/>
              </a:spcAft>
              <a:buSzPts val="1400"/>
              <a:buNone/>
            </a:pPr>
            <a:r>
              <a:rPr lang="en-US"/>
              <a:t>Last cycle this section was deleted entirely</a:t>
            </a:r>
            <a:endParaRPr/>
          </a:p>
          <a:p>
            <a:pPr marL="0" lvl="0" indent="0" algn="l" rtl="0">
              <a:lnSpc>
                <a:spcPct val="100000"/>
              </a:lnSpc>
              <a:spcBef>
                <a:spcPts val="0"/>
              </a:spcBef>
              <a:spcAft>
                <a:spcPts val="0"/>
              </a:spcAft>
              <a:buSzPts val="1400"/>
              <a:buNone/>
            </a:pPr>
            <a:r>
              <a:rPr lang="en-US"/>
              <a:t>This cycle it was decided to keep it </a:t>
            </a:r>
            <a:endParaRPr/>
          </a:p>
          <a:p>
            <a:pPr marL="0" lvl="0" indent="0" algn="l" rtl="0">
              <a:lnSpc>
                <a:spcPct val="100000"/>
              </a:lnSpc>
              <a:spcBef>
                <a:spcPts val="0"/>
              </a:spcBef>
              <a:spcAft>
                <a:spcPts val="0"/>
              </a:spcAft>
              <a:buSzPts val="1400"/>
              <a:buNone/>
            </a:pPr>
            <a:r>
              <a:rPr lang="en-US"/>
              <a:t>As you can see by the underlined text, by the AHJ, was added to give each jurisdiction some leeway over the frequency of inspections</a:t>
            </a:r>
            <a:endParaRPr/>
          </a:p>
          <a:p>
            <a:pPr marL="0" lvl="0" indent="0" algn="l" rtl="0">
              <a:lnSpc>
                <a:spcPct val="100000"/>
              </a:lnSpc>
              <a:spcBef>
                <a:spcPts val="0"/>
              </a:spcBef>
              <a:spcAft>
                <a:spcPts val="0"/>
              </a:spcAft>
              <a:buSzPts val="1400"/>
              <a:buNone/>
            </a:pPr>
            <a:r>
              <a:rPr lang="en-US"/>
              <a:t>The appendix section was added to give guidance to determine frequency</a:t>
            </a:r>
            <a:endParaRPr/>
          </a:p>
          <a:p>
            <a:pPr marL="0" lvl="0" indent="0" algn="l" rtl="0">
              <a:lnSpc>
                <a:spcPct val="100000"/>
              </a:lnSpc>
              <a:spcBef>
                <a:spcPts val="0"/>
              </a:spcBef>
              <a:spcAft>
                <a:spcPts val="0"/>
              </a:spcAft>
              <a:buSzPts val="1400"/>
              <a:buNone/>
            </a:pPr>
            <a:endParaRPr/>
          </a:p>
        </p:txBody>
      </p:sp>
      <p:sp>
        <p:nvSpPr>
          <p:cNvPr id="358" name="Google Shape;358;p3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Amendment L adds a paragraph to Section 7.1.10 on Means of Egress Reliability</a:t>
            </a:r>
            <a:endParaRPr/>
          </a:p>
          <a:p>
            <a:pPr marL="0" lvl="0" indent="0" algn="l" rtl="0">
              <a:lnSpc>
                <a:spcPct val="100000"/>
              </a:lnSpc>
              <a:spcBef>
                <a:spcPts val="0"/>
              </a:spcBef>
              <a:spcAft>
                <a:spcPts val="0"/>
              </a:spcAft>
              <a:buSzPts val="1400"/>
              <a:buNone/>
            </a:pPr>
            <a:r>
              <a:rPr lang="en-US"/>
              <a:t>This is an added paragraph that prohibits valet trash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Has anyone seen this in your travels or in your jurisdictions?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Did it look like this?  Or this?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6" name="Google Shape;86;p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8: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Here is another amendment in Chapter 10</a:t>
            </a:r>
            <a:endParaRPr/>
          </a:p>
          <a:p>
            <a:pPr marL="0" lvl="0" indent="0" algn="l" rtl="0">
              <a:lnSpc>
                <a:spcPct val="100000"/>
              </a:lnSpc>
              <a:spcBef>
                <a:spcPts val="0"/>
              </a:spcBef>
              <a:spcAft>
                <a:spcPts val="0"/>
              </a:spcAft>
              <a:buSzPts val="1400"/>
              <a:buNone/>
            </a:pPr>
            <a:r>
              <a:rPr lang="en-US"/>
              <a:t>10.15.5 is a whole new section on operation of generators that was new in the 2021 edition</a:t>
            </a:r>
            <a:endParaRPr/>
          </a:p>
          <a:p>
            <a:pPr marL="0" lvl="0" indent="0" algn="l" rtl="0">
              <a:lnSpc>
                <a:spcPct val="100000"/>
              </a:lnSpc>
              <a:spcBef>
                <a:spcPts val="0"/>
              </a:spcBef>
              <a:spcAft>
                <a:spcPts val="0"/>
              </a:spcAft>
              <a:buSzPts val="1400"/>
              <a:buNone/>
            </a:pPr>
            <a:r>
              <a:rPr lang="en-US"/>
              <a:t>The requirement gives you a minimum distance of 20 ft from openings</a:t>
            </a:r>
            <a:endParaRPr/>
          </a:p>
          <a:p>
            <a:pPr marL="0" lvl="0" indent="0" algn="l" rtl="0">
              <a:lnSpc>
                <a:spcPct val="100000"/>
              </a:lnSpc>
              <a:spcBef>
                <a:spcPts val="0"/>
              </a:spcBef>
              <a:spcAft>
                <a:spcPts val="0"/>
              </a:spcAft>
              <a:buSzPts val="1400"/>
              <a:buNone/>
            </a:pPr>
            <a:r>
              <a:rPr lang="en-US"/>
              <a:t>The amendment gives the AHJ some discretion regarding generators and distance to openings</a:t>
            </a:r>
            <a:endParaRPr/>
          </a:p>
          <a:p>
            <a:pPr marL="0" lvl="0" indent="0" algn="l" rtl="0">
              <a:lnSpc>
                <a:spcPct val="100000"/>
              </a:lnSpc>
              <a:spcBef>
                <a:spcPts val="0"/>
              </a:spcBef>
              <a:spcAft>
                <a:spcPts val="0"/>
              </a:spcAft>
              <a:buSzPts val="1400"/>
              <a:buNone/>
            </a:pPr>
            <a:endParaRPr/>
          </a:p>
        </p:txBody>
      </p:sp>
      <p:sp>
        <p:nvSpPr>
          <p:cNvPr id="366" name="Google Shape;366;p3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9: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is an added paragraph</a:t>
            </a:r>
            <a:endParaRPr/>
          </a:p>
          <a:p>
            <a:pPr marL="0" lvl="0" indent="0" algn="l" rtl="0">
              <a:lnSpc>
                <a:spcPct val="100000"/>
              </a:lnSpc>
              <a:spcBef>
                <a:spcPts val="0"/>
              </a:spcBef>
              <a:spcAft>
                <a:spcPts val="0"/>
              </a:spcAft>
              <a:buSzPts val="1400"/>
              <a:buNone/>
            </a:pPr>
            <a:r>
              <a:rPr lang="en-US"/>
              <a:t>The first paragraph of this section tells you to take the measurement from the exhaust outlet to the opening and consider the orientation of the exhaust</a:t>
            </a:r>
            <a:endParaRPr/>
          </a:p>
          <a:p>
            <a:pPr marL="0" lvl="0" indent="0" algn="l" rtl="0">
              <a:lnSpc>
                <a:spcPct val="100000"/>
              </a:lnSpc>
              <a:spcBef>
                <a:spcPts val="0"/>
              </a:spcBef>
              <a:spcAft>
                <a:spcPts val="0"/>
              </a:spcAft>
              <a:buSzPts val="1400"/>
              <a:buNone/>
            </a:pPr>
            <a:r>
              <a:rPr lang="en-US"/>
              <a:t>The committee added some language to help determine if the distance could be reduced</a:t>
            </a:r>
            <a:endParaRPr/>
          </a:p>
          <a:p>
            <a:pPr marL="0" lvl="0" indent="0" algn="l" rtl="0">
              <a:lnSpc>
                <a:spcPct val="100000"/>
              </a:lnSpc>
              <a:spcBef>
                <a:spcPts val="0"/>
              </a:spcBef>
              <a:spcAft>
                <a:spcPts val="0"/>
              </a:spcAft>
              <a:buSzPts val="1400"/>
              <a:buNone/>
            </a:pPr>
            <a:r>
              <a:rPr lang="en-US"/>
              <a:t>You might look at things like the occupancy, is this a bedroom window in a nursing home or is it an opening to a parking garage?</a:t>
            </a:r>
            <a:endParaRPr/>
          </a:p>
          <a:p>
            <a:pPr marL="0" lvl="0" indent="0" algn="l" rtl="0">
              <a:lnSpc>
                <a:spcPct val="100000"/>
              </a:lnSpc>
              <a:spcBef>
                <a:spcPts val="0"/>
              </a:spcBef>
              <a:spcAft>
                <a:spcPts val="0"/>
              </a:spcAft>
              <a:buSzPts val="1400"/>
              <a:buNone/>
            </a:pPr>
            <a:r>
              <a:rPr lang="en-US"/>
              <a:t>You could consider mitigating features like detection or ways to deflect the exhaust</a:t>
            </a:r>
            <a:endParaRPr/>
          </a:p>
          <a:p>
            <a:pPr marL="0" lvl="0" indent="0" algn="l" rtl="0">
              <a:lnSpc>
                <a:spcPct val="100000"/>
              </a:lnSpc>
              <a:spcBef>
                <a:spcPts val="0"/>
              </a:spcBef>
              <a:spcAft>
                <a:spcPts val="0"/>
              </a:spcAft>
              <a:buSzPts val="1400"/>
              <a:buNone/>
            </a:pPr>
            <a:endParaRPr/>
          </a:p>
        </p:txBody>
      </p:sp>
      <p:sp>
        <p:nvSpPr>
          <p:cNvPr id="375" name="Google Shape;375;p3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0: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10.21 is a new section on electric bikes, scooters, and similar equipment</a:t>
            </a:r>
            <a:endParaRPr/>
          </a:p>
          <a:p>
            <a:pPr marL="0" lvl="0" indent="0" algn="l" rtl="0">
              <a:lnSpc>
                <a:spcPct val="100000"/>
              </a:lnSpc>
              <a:spcBef>
                <a:spcPts val="0"/>
              </a:spcBef>
              <a:spcAft>
                <a:spcPts val="0"/>
              </a:spcAft>
              <a:buSzPts val="1400"/>
              <a:buNone/>
            </a:pPr>
            <a:r>
              <a:rPr lang="en-US"/>
              <a:t>Requires devices and battery packs</a:t>
            </a:r>
            <a:endParaRPr/>
          </a:p>
          <a:p>
            <a:pPr marL="0" lvl="0" indent="0" algn="l" rtl="0">
              <a:lnSpc>
                <a:spcPct val="100000"/>
              </a:lnSpc>
              <a:spcBef>
                <a:spcPts val="0"/>
              </a:spcBef>
              <a:spcAft>
                <a:spcPts val="0"/>
              </a:spcAft>
              <a:buSzPts val="1400"/>
              <a:buNone/>
            </a:pPr>
            <a:r>
              <a:rPr lang="en-US"/>
              <a:t>It requires devices to be charged using only the manufacturer’s charger or one listed in the manufacturer’s instructions</a:t>
            </a:r>
            <a:endParaRPr/>
          </a:p>
          <a:p>
            <a:pPr marL="0" lvl="0" indent="0" algn="l" rtl="0">
              <a:lnSpc>
                <a:spcPct val="100000"/>
              </a:lnSpc>
              <a:spcBef>
                <a:spcPts val="0"/>
              </a:spcBef>
              <a:spcAft>
                <a:spcPts val="0"/>
              </a:spcAft>
              <a:buSzPts val="1400"/>
              <a:buNone/>
            </a:pPr>
            <a:r>
              <a:rPr lang="en-US"/>
              <a:t>It prohibits extension cords, requires a listed receptacle, prohibits charging in corridors or exit enclosures</a:t>
            </a:r>
            <a:endParaRPr/>
          </a:p>
          <a:p>
            <a:pPr marL="0" lvl="0" indent="0" algn="l" rtl="0">
              <a:lnSpc>
                <a:spcPct val="100000"/>
              </a:lnSpc>
              <a:spcBef>
                <a:spcPts val="0"/>
              </a:spcBef>
              <a:spcAft>
                <a:spcPts val="0"/>
              </a:spcAft>
              <a:buSzPts val="1400"/>
              <a:buNone/>
            </a:pPr>
            <a:r>
              <a:rPr lang="en-US"/>
              <a:t>And it creates a separation distance from combustibles to the charger, Amendment LL increases that distance from 10 to 15 ft</a:t>
            </a:r>
            <a:endParaRPr/>
          </a:p>
          <a:p>
            <a:pPr marL="0" lvl="0" indent="0" algn="l" rtl="0">
              <a:lnSpc>
                <a:spcPct val="100000"/>
              </a:lnSpc>
              <a:spcBef>
                <a:spcPts val="0"/>
              </a:spcBef>
              <a:spcAft>
                <a:spcPts val="0"/>
              </a:spcAft>
              <a:buSzPts val="1400"/>
              <a:buNone/>
            </a:pPr>
            <a:r>
              <a:rPr lang="en-US"/>
              <a:t>This amendment strengthens the application of these provisions </a:t>
            </a:r>
            <a:endParaRPr/>
          </a:p>
          <a:p>
            <a:pPr marL="0" lvl="0" indent="0" algn="l" rtl="0">
              <a:lnSpc>
                <a:spcPct val="100000"/>
              </a:lnSpc>
              <a:spcBef>
                <a:spcPts val="0"/>
              </a:spcBef>
              <a:spcAft>
                <a:spcPts val="0"/>
              </a:spcAft>
              <a:buSzPts val="1400"/>
              <a:buNone/>
            </a:pPr>
            <a:r>
              <a:rPr lang="en-US"/>
              <a:t>Reduces the number of devices to just one and increases the separation distance</a:t>
            </a:r>
            <a:endParaRPr/>
          </a:p>
          <a:p>
            <a:pPr marL="0" lvl="0" indent="0" algn="l" rtl="0">
              <a:lnSpc>
                <a:spcPct val="100000"/>
              </a:lnSpc>
              <a:spcBef>
                <a:spcPts val="0"/>
              </a:spcBef>
              <a:spcAft>
                <a:spcPts val="0"/>
              </a:spcAft>
              <a:buSzPts val="1400"/>
              <a:buNone/>
            </a:pPr>
            <a:endParaRPr/>
          </a:p>
        </p:txBody>
      </p:sp>
      <p:sp>
        <p:nvSpPr>
          <p:cNvPr id="382" name="Google Shape;382;p4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1: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The language changed in the 2021 edition</a:t>
            </a:r>
            <a:endParaRPr/>
          </a:p>
          <a:p>
            <a:pPr marL="0" lvl="0" indent="0" algn="l" rtl="0">
              <a:lnSpc>
                <a:spcPct val="100000"/>
              </a:lnSpc>
              <a:spcBef>
                <a:spcPts val="0"/>
              </a:spcBef>
              <a:spcAft>
                <a:spcPts val="0"/>
              </a:spcAft>
              <a:buSzPts val="1400"/>
              <a:buNone/>
            </a:pPr>
            <a:r>
              <a:rPr lang="en-US"/>
              <a:t>The new language appears to allow extension cords on a permanent basis</a:t>
            </a:r>
            <a:endParaRPr/>
          </a:p>
          <a:p>
            <a:pPr marL="0" lvl="0" indent="0" algn="l" rtl="0">
              <a:lnSpc>
                <a:spcPct val="100000"/>
              </a:lnSpc>
              <a:spcBef>
                <a:spcPts val="0"/>
              </a:spcBef>
              <a:spcAft>
                <a:spcPts val="0"/>
              </a:spcAft>
              <a:buSzPts val="1400"/>
              <a:buNone/>
            </a:pPr>
            <a:r>
              <a:rPr lang="en-US"/>
              <a:t>Committee chose to retain the language in the 2018 edition</a:t>
            </a:r>
            <a:endParaRPr/>
          </a:p>
          <a:p>
            <a:pPr marL="0" lvl="0" indent="0" algn="l" rtl="0">
              <a:lnSpc>
                <a:spcPct val="100000"/>
              </a:lnSpc>
              <a:spcBef>
                <a:spcPts val="0"/>
              </a:spcBef>
              <a:spcAft>
                <a:spcPts val="0"/>
              </a:spcAft>
              <a:buSzPts val="1400"/>
              <a:buNone/>
            </a:pPr>
            <a:endParaRPr/>
          </a:p>
        </p:txBody>
      </p:sp>
      <p:sp>
        <p:nvSpPr>
          <p:cNvPr id="391" name="Google Shape;391;p4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2: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is another amendment that gives the AHJ discretion</a:t>
            </a:r>
            <a:endParaRPr/>
          </a:p>
          <a:p>
            <a:pPr marL="0" lvl="0" indent="0" algn="l" rtl="0">
              <a:lnSpc>
                <a:spcPct val="100000"/>
              </a:lnSpc>
              <a:spcBef>
                <a:spcPts val="0"/>
              </a:spcBef>
              <a:spcAft>
                <a:spcPts val="0"/>
              </a:spcAft>
              <a:buSzPts val="1400"/>
              <a:buNone/>
            </a:pPr>
            <a:r>
              <a:rPr lang="en-US"/>
              <a:t>These are “or” statements, so this gives the AHJ authority to require integrated testing wherever they feel it is necessary</a:t>
            </a:r>
            <a:endParaRPr/>
          </a:p>
          <a:p>
            <a:pPr marL="0" lvl="0" indent="0" algn="l" rtl="0">
              <a:lnSpc>
                <a:spcPct val="100000"/>
              </a:lnSpc>
              <a:spcBef>
                <a:spcPts val="0"/>
              </a:spcBef>
              <a:spcAft>
                <a:spcPts val="0"/>
              </a:spcAft>
              <a:buSzPts val="1400"/>
              <a:buNone/>
            </a:pPr>
            <a:endParaRPr/>
          </a:p>
        </p:txBody>
      </p:sp>
      <p:sp>
        <p:nvSpPr>
          <p:cNvPr id="400" name="Google Shape;400;p4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3: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is just picking up the drop-out ceiling prohibition in NFPA 13R </a:t>
            </a:r>
            <a:endParaRPr/>
          </a:p>
        </p:txBody>
      </p:sp>
      <p:sp>
        <p:nvSpPr>
          <p:cNvPr id="408" name="Google Shape;408;p4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4: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Back to my favorite amendment</a:t>
            </a:r>
            <a:endParaRPr/>
          </a:p>
          <a:p>
            <a:pPr marL="0" lvl="0" indent="0" algn="l" rtl="0">
              <a:lnSpc>
                <a:spcPct val="100000"/>
              </a:lnSpc>
              <a:spcBef>
                <a:spcPts val="0"/>
              </a:spcBef>
              <a:spcAft>
                <a:spcPts val="0"/>
              </a:spcAft>
              <a:buSzPts val="1400"/>
              <a:buNone/>
            </a:pPr>
            <a:r>
              <a:rPr lang="en-US"/>
              <a:t>This is the same change that was made in 101</a:t>
            </a:r>
            <a:endParaRPr/>
          </a:p>
        </p:txBody>
      </p:sp>
      <p:sp>
        <p:nvSpPr>
          <p:cNvPr id="416" name="Google Shape;416;p4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5: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BBB changes the sprinkler requirements for existing high-rise buildings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all similar to what we discussed in the amendment in NFPA 101</a:t>
            </a:r>
            <a:endParaRPr/>
          </a:p>
          <a:p>
            <a:pPr marL="0" lvl="0" indent="0" algn="l" rtl="0">
              <a:lnSpc>
                <a:spcPct val="100000"/>
              </a:lnSpc>
              <a:spcBef>
                <a:spcPts val="0"/>
              </a:spcBef>
              <a:spcAft>
                <a:spcPts val="0"/>
              </a:spcAft>
              <a:buSzPts val="1400"/>
              <a:buNone/>
            </a:pPr>
            <a:endParaRPr/>
          </a:p>
        </p:txBody>
      </p:sp>
      <p:sp>
        <p:nvSpPr>
          <p:cNvPr id="423" name="Google Shape;423;p4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9f561994cc_0_1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9f561994cc_0_17: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431" name="Google Shape;431;g39f561994cc_0_17: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6: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Amendment DDD replaces the original language for sprinkler requirements in mini storage buildings</a:t>
            </a:r>
            <a:endParaRPr/>
          </a:p>
          <a:p>
            <a:pPr marL="0" lvl="0" indent="0" algn="l" rtl="0">
              <a:lnSpc>
                <a:spcPct val="100000"/>
              </a:lnSpc>
              <a:spcBef>
                <a:spcPts val="0"/>
              </a:spcBef>
              <a:spcAft>
                <a:spcPts val="0"/>
              </a:spcAft>
              <a:buSzPts val="1400"/>
              <a:buNone/>
            </a:pPr>
            <a:r>
              <a:rPr lang="en-US"/>
              <a:t>The original language limited the building area to 2,500 sf</a:t>
            </a:r>
            <a:endParaRPr/>
          </a:p>
          <a:p>
            <a:pPr marL="0" lvl="0" indent="0" algn="l" rtl="0">
              <a:lnSpc>
                <a:spcPct val="100000"/>
              </a:lnSpc>
              <a:spcBef>
                <a:spcPts val="0"/>
              </a:spcBef>
              <a:spcAft>
                <a:spcPts val="0"/>
              </a:spcAft>
              <a:buSzPts val="1400"/>
              <a:buNone/>
            </a:pPr>
            <a:r>
              <a:rPr lang="en-US"/>
              <a:t>Designers will typically build several of these in a row and you need fire walls to separate each building</a:t>
            </a:r>
            <a:endParaRPr/>
          </a:p>
          <a:p>
            <a:pPr marL="0" lvl="0" indent="0" algn="l" rtl="0">
              <a:lnSpc>
                <a:spcPct val="100000"/>
              </a:lnSpc>
              <a:spcBef>
                <a:spcPts val="0"/>
              </a:spcBef>
              <a:spcAft>
                <a:spcPts val="0"/>
              </a:spcAft>
              <a:buSzPts val="1400"/>
              <a:buNone/>
            </a:pPr>
            <a:r>
              <a:rPr lang="en-US"/>
              <a:t>The new language allows 3 hour fire barriers instead of fire walls</a:t>
            </a:r>
            <a:endParaRPr/>
          </a:p>
          <a:p>
            <a:pPr marL="0" lvl="0" indent="0" algn="l" rtl="0">
              <a:lnSpc>
                <a:spcPct val="100000"/>
              </a:lnSpc>
              <a:spcBef>
                <a:spcPts val="0"/>
              </a:spcBef>
              <a:spcAft>
                <a:spcPts val="0"/>
              </a:spcAft>
              <a:buSzPts val="1400"/>
              <a:buNone/>
            </a:pPr>
            <a:endParaRPr/>
          </a:p>
        </p:txBody>
      </p:sp>
      <p:sp>
        <p:nvSpPr>
          <p:cNvPr id="439" name="Google Shape;439;p4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These are in regard to means of egress in rooms having folding partitions</a:t>
            </a:r>
            <a:endParaRPr/>
          </a:p>
          <a:p>
            <a:pPr marL="0" lvl="0" indent="0" algn="l" rtl="0">
              <a:lnSpc>
                <a:spcPct val="100000"/>
              </a:lnSpc>
              <a:spcBef>
                <a:spcPts val="0"/>
              </a:spcBef>
              <a:spcAft>
                <a:spcPts val="0"/>
              </a:spcAft>
              <a:buSzPts val="1400"/>
              <a:buNone/>
            </a:pPr>
            <a:r>
              <a:rPr lang="en-US"/>
              <a:t>Kind of a strange section, because it requires a door in a folding partition unless you meet one of these provisions</a:t>
            </a:r>
            <a:endParaRPr/>
          </a:p>
          <a:p>
            <a:pPr marL="0" lvl="0" indent="0" algn="l" rtl="0">
              <a:lnSpc>
                <a:spcPct val="100000"/>
              </a:lnSpc>
              <a:spcBef>
                <a:spcPts val="0"/>
              </a:spcBef>
              <a:spcAft>
                <a:spcPts val="0"/>
              </a:spcAft>
              <a:buSzPts val="1400"/>
              <a:buNone/>
            </a:pPr>
            <a:r>
              <a:rPr lang="en-US"/>
              <a:t>Section 7.2.1.12.2 basically says you don’t need the door in the partition if you meet means of egress for the connected rooms without the door</a:t>
            </a:r>
            <a:endParaRPr/>
          </a:p>
          <a:p>
            <a:pPr marL="0" lvl="0" indent="0" algn="l" rtl="0">
              <a:lnSpc>
                <a:spcPct val="100000"/>
              </a:lnSpc>
              <a:spcBef>
                <a:spcPts val="0"/>
              </a:spcBef>
              <a:spcAft>
                <a:spcPts val="0"/>
              </a:spcAft>
              <a:buSzPts val="1400"/>
              <a:buNone/>
            </a:pPr>
            <a:r>
              <a:rPr lang="en-US"/>
              <a:t>All of this sounded very cumbersome, so the committee deleted all of it</a:t>
            </a:r>
            <a:endParaRPr/>
          </a:p>
          <a:p>
            <a:pPr marL="0" lvl="0" indent="0" algn="l" rtl="0">
              <a:lnSpc>
                <a:spcPct val="100000"/>
              </a:lnSpc>
              <a:spcBef>
                <a:spcPts val="0"/>
              </a:spcBef>
              <a:spcAft>
                <a:spcPts val="0"/>
              </a:spcAft>
              <a:buSzPts val="1400"/>
              <a:buNone/>
            </a:pPr>
            <a:r>
              <a:rPr lang="en-US"/>
              <a:t>The result is that you need to meet means of egress for each side when the partition is closed, but you may use door in the partition if needed for exit access</a:t>
            </a:r>
            <a:endParaRPr/>
          </a:p>
          <a:p>
            <a:pPr marL="0" lvl="0" indent="0" algn="l" rtl="0">
              <a:lnSpc>
                <a:spcPct val="100000"/>
              </a:lnSpc>
              <a:spcBef>
                <a:spcPts val="0"/>
              </a:spcBef>
              <a:spcAft>
                <a:spcPts val="0"/>
              </a:spcAft>
              <a:buSzPts val="1400"/>
              <a:buNone/>
            </a:pPr>
            <a:r>
              <a:rPr lang="en-US"/>
              <a:t>Much simpler</a:t>
            </a:r>
            <a:endParaRPr/>
          </a:p>
        </p:txBody>
      </p:sp>
      <p:sp>
        <p:nvSpPr>
          <p:cNvPr id="95" name="Google Shape;95;p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7: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All new day care occupancies are required to be provided with sprinkler protection per Ch. 13</a:t>
            </a:r>
            <a:endParaRPr/>
          </a:p>
          <a:p>
            <a:pPr marL="0" lvl="0" indent="0" algn="l" rtl="0">
              <a:lnSpc>
                <a:spcPct val="100000"/>
              </a:lnSpc>
              <a:spcBef>
                <a:spcPts val="0"/>
              </a:spcBef>
              <a:spcAft>
                <a:spcPts val="0"/>
              </a:spcAft>
              <a:buSzPts val="1400"/>
              <a:buNone/>
            </a:pPr>
            <a:r>
              <a:rPr lang="en-US"/>
              <a:t>This is new to the 2024 edition and catches up with what NFPA 101 did in the 2021 edition changes for day care</a:t>
            </a:r>
            <a:endParaRPr/>
          </a:p>
          <a:p>
            <a:pPr marL="0" lvl="0" indent="0" algn="l" rtl="0">
              <a:lnSpc>
                <a:spcPct val="100000"/>
              </a:lnSpc>
              <a:spcBef>
                <a:spcPts val="0"/>
              </a:spcBef>
              <a:spcAft>
                <a:spcPts val="0"/>
              </a:spcAft>
              <a:buSzPts val="1400"/>
              <a:buNone/>
            </a:pPr>
            <a:r>
              <a:rPr lang="en-US"/>
              <a:t>The amendment gives some leeway to new day care occupancies meeting these criteria</a:t>
            </a:r>
            <a:endParaRPr/>
          </a:p>
          <a:p>
            <a:pPr marL="0" lvl="0" indent="0" algn="l" rtl="0">
              <a:lnSpc>
                <a:spcPct val="100000"/>
              </a:lnSpc>
              <a:spcBef>
                <a:spcPts val="0"/>
              </a:spcBef>
              <a:spcAft>
                <a:spcPts val="0"/>
              </a:spcAft>
              <a:buSzPts val="1400"/>
              <a:buNone/>
            </a:pPr>
            <a:r>
              <a:rPr lang="en-US"/>
              <a:t>Sort of a mix of the IBC Group E and Group I sprinkler exceptions</a:t>
            </a:r>
            <a:endParaRPr/>
          </a:p>
          <a:p>
            <a:pPr marL="0" lvl="0" indent="0" algn="l" rtl="0">
              <a:lnSpc>
                <a:spcPct val="100000"/>
              </a:lnSpc>
              <a:spcBef>
                <a:spcPts val="0"/>
              </a:spcBef>
              <a:spcAft>
                <a:spcPts val="0"/>
              </a:spcAft>
              <a:buSzPts val="1400"/>
              <a:buNone/>
            </a:pPr>
            <a:r>
              <a:rPr lang="en-US"/>
              <a:t>It may apply for many existing non-sprinklered churches that begin offering day care services</a:t>
            </a:r>
            <a:endParaRPr/>
          </a:p>
        </p:txBody>
      </p:sp>
      <p:sp>
        <p:nvSpPr>
          <p:cNvPr id="446" name="Google Shape;446;p4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8: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Amendment triple L addresses the omission of pull stations</a:t>
            </a:r>
            <a:endParaRPr/>
          </a:p>
          <a:p>
            <a:pPr marL="0" lvl="0" indent="0" algn="l" rtl="0">
              <a:lnSpc>
                <a:spcPct val="100000"/>
              </a:lnSpc>
              <a:spcBef>
                <a:spcPts val="0"/>
              </a:spcBef>
              <a:spcAft>
                <a:spcPts val="0"/>
              </a:spcAft>
              <a:buSzPts val="1400"/>
              <a:buNone/>
            </a:pPr>
            <a:r>
              <a:rPr lang="en-US"/>
              <a:t>Some occupancy chapters like the assembly chapters allow you to omit pull stations where the building is sprinklered throughout and has a waterflow device</a:t>
            </a:r>
            <a:endParaRPr/>
          </a:p>
          <a:p>
            <a:pPr marL="0" lvl="0" indent="0" algn="l" rtl="0">
              <a:lnSpc>
                <a:spcPct val="100000"/>
              </a:lnSpc>
              <a:spcBef>
                <a:spcPts val="0"/>
              </a:spcBef>
              <a:spcAft>
                <a:spcPts val="0"/>
              </a:spcAft>
              <a:buSzPts val="1400"/>
              <a:buNone/>
            </a:pPr>
            <a:r>
              <a:rPr lang="en-US"/>
              <a:t>This section requires you to still put one pull station at a location required by the AHJ, typically a location accessible to the public</a:t>
            </a:r>
            <a:endParaRPr/>
          </a:p>
          <a:p>
            <a:pPr marL="0" lvl="0" indent="0" algn="l" rtl="0">
              <a:lnSpc>
                <a:spcPct val="100000"/>
              </a:lnSpc>
              <a:spcBef>
                <a:spcPts val="0"/>
              </a:spcBef>
              <a:spcAft>
                <a:spcPts val="0"/>
              </a:spcAft>
              <a:buSzPts val="1400"/>
              <a:buNone/>
            </a:pPr>
            <a:r>
              <a:rPr lang="en-US"/>
              <a:t>The added paragraph makes it clear that you can’t omit pull stations unless allowed by the occupancy chapter</a:t>
            </a:r>
            <a:endParaRPr/>
          </a:p>
          <a:p>
            <a:pPr marL="0" lvl="0" indent="0" algn="l" rtl="0">
              <a:lnSpc>
                <a:spcPct val="100000"/>
              </a:lnSpc>
              <a:spcBef>
                <a:spcPts val="0"/>
              </a:spcBef>
              <a:spcAft>
                <a:spcPts val="0"/>
              </a:spcAft>
              <a:buSzPts val="1400"/>
              <a:buNone/>
            </a:pPr>
            <a:r>
              <a:rPr lang="en-US"/>
              <a:t>For instance, hotels and dormitories doesn’t allow omission of pull stations</a:t>
            </a:r>
            <a:endParaRPr/>
          </a:p>
          <a:p>
            <a:pPr marL="0" lvl="0" indent="0" algn="l" rtl="0">
              <a:lnSpc>
                <a:spcPct val="100000"/>
              </a:lnSpc>
              <a:spcBef>
                <a:spcPts val="0"/>
              </a:spcBef>
              <a:spcAft>
                <a:spcPts val="0"/>
              </a:spcAft>
              <a:buSzPts val="1400"/>
              <a:buNone/>
            </a:pPr>
            <a:r>
              <a:rPr lang="en-US"/>
              <a:t>The added language prevents someone from going straight to this section and believing that one pull station is okay</a:t>
            </a:r>
            <a:endParaRPr/>
          </a:p>
          <a:p>
            <a:pPr marL="0" lvl="0" indent="0" algn="l" rtl="0">
              <a:lnSpc>
                <a:spcPct val="100000"/>
              </a:lnSpc>
              <a:spcBef>
                <a:spcPts val="0"/>
              </a:spcBef>
              <a:spcAft>
                <a:spcPts val="0"/>
              </a:spcAft>
              <a:buSzPts val="1400"/>
              <a:buNone/>
            </a:pPr>
            <a:endParaRPr/>
          </a:p>
        </p:txBody>
      </p:sp>
      <p:sp>
        <p:nvSpPr>
          <p:cNvPr id="453" name="Google Shape;453;p4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9: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Amendment triple M addresses requirements for a Risk Analysis for Mass Notification Systems</a:t>
            </a:r>
            <a:endParaRPr/>
          </a:p>
          <a:p>
            <a:pPr marL="0" lvl="0" indent="0" algn="l" rtl="0">
              <a:lnSpc>
                <a:spcPct val="100000"/>
              </a:lnSpc>
              <a:spcBef>
                <a:spcPts val="0"/>
              </a:spcBef>
              <a:spcAft>
                <a:spcPts val="0"/>
              </a:spcAft>
              <a:buSzPts val="1400"/>
              <a:buNone/>
            </a:pPr>
            <a:r>
              <a:rPr lang="en-US"/>
              <a:t>This is an “and” statement</a:t>
            </a:r>
            <a:endParaRPr/>
          </a:p>
          <a:p>
            <a:pPr marL="0" lvl="0" indent="0" algn="l" rtl="0">
              <a:lnSpc>
                <a:spcPct val="100000"/>
              </a:lnSpc>
              <a:spcBef>
                <a:spcPts val="0"/>
              </a:spcBef>
              <a:spcAft>
                <a:spcPts val="0"/>
              </a:spcAft>
              <a:buSzPts val="1400"/>
              <a:buNone/>
            </a:pPr>
            <a:r>
              <a:rPr lang="en-US"/>
              <a:t>Requires both the AHJ and the occupancy chapter to trigger the requirement</a:t>
            </a:r>
            <a:endParaRPr/>
          </a:p>
          <a:p>
            <a:pPr marL="0" lvl="0" indent="0" algn="l" rtl="0">
              <a:lnSpc>
                <a:spcPct val="100000"/>
              </a:lnSpc>
              <a:spcBef>
                <a:spcPts val="0"/>
              </a:spcBef>
              <a:spcAft>
                <a:spcPts val="0"/>
              </a:spcAft>
              <a:buSzPts val="1400"/>
              <a:buNone/>
            </a:pPr>
            <a:r>
              <a:rPr lang="en-US"/>
              <a:t>For instance, NFPA 101, Chapter 38 has a new risk analysis requirement</a:t>
            </a:r>
            <a:endParaRPr/>
          </a:p>
          <a:p>
            <a:pPr marL="0" lvl="0" indent="0" algn="l" rtl="0">
              <a:lnSpc>
                <a:spcPct val="100000"/>
              </a:lnSpc>
              <a:spcBef>
                <a:spcPts val="0"/>
              </a:spcBef>
              <a:spcAft>
                <a:spcPts val="0"/>
              </a:spcAft>
              <a:buSzPts val="1400"/>
              <a:buNone/>
            </a:pPr>
            <a:r>
              <a:rPr lang="en-US"/>
              <a:t>Allows the AHJ discretion on whether they wish to push the requirement</a:t>
            </a:r>
            <a:endParaRPr/>
          </a:p>
          <a:p>
            <a:pPr marL="0" lvl="0" indent="0" algn="l" rtl="0">
              <a:lnSpc>
                <a:spcPct val="100000"/>
              </a:lnSpc>
              <a:spcBef>
                <a:spcPts val="0"/>
              </a:spcBef>
              <a:spcAft>
                <a:spcPts val="0"/>
              </a:spcAft>
              <a:buSzPts val="1400"/>
              <a:buNone/>
            </a:pPr>
            <a:endParaRPr/>
          </a:p>
        </p:txBody>
      </p:sp>
      <p:sp>
        <p:nvSpPr>
          <p:cNvPr id="461" name="Google Shape;461;p4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0: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is as previously discussed for NFPA 101, AAA for day care homes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allows battery-powered smoke alarms rather than AC powered units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69" name="Google Shape;469;p5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51: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OOO is for existing day care homes</a:t>
            </a:r>
            <a:endParaRPr/>
          </a:p>
          <a:p>
            <a:pPr marL="0" lvl="0" indent="0" algn="l" rtl="0">
              <a:lnSpc>
                <a:spcPct val="100000"/>
              </a:lnSpc>
              <a:spcBef>
                <a:spcPts val="0"/>
              </a:spcBef>
              <a:spcAft>
                <a:spcPts val="0"/>
              </a:spcAft>
              <a:buSzPts val="1400"/>
              <a:buNone/>
            </a:pPr>
            <a:r>
              <a:rPr lang="en-US"/>
              <a:t>Allows battery powered smoke alarms</a:t>
            </a:r>
            <a:endParaRPr/>
          </a:p>
          <a:p>
            <a:pPr marL="0" lvl="0" indent="0" algn="l" rtl="0">
              <a:lnSpc>
                <a:spcPct val="100000"/>
              </a:lnSpc>
              <a:spcBef>
                <a:spcPts val="0"/>
              </a:spcBef>
              <a:spcAft>
                <a:spcPts val="0"/>
              </a:spcAft>
              <a:buSzPts val="1400"/>
              <a:buNone/>
            </a:pPr>
            <a:r>
              <a:rPr lang="en-US"/>
              <a:t>Deletes “battery” replacement recognizing that all new smoke alarms must be ten year sealed alarms</a:t>
            </a:r>
            <a:endParaRPr/>
          </a:p>
          <a:p>
            <a:pPr marL="0" lvl="0" indent="0" algn="l" rtl="0">
              <a:lnSpc>
                <a:spcPct val="100000"/>
              </a:lnSpc>
              <a:spcBef>
                <a:spcPts val="0"/>
              </a:spcBef>
              <a:spcAft>
                <a:spcPts val="0"/>
              </a:spcAft>
              <a:buSzPts val="1400"/>
              <a:buNone/>
            </a:pPr>
            <a:endParaRPr/>
          </a:p>
        </p:txBody>
      </p:sp>
      <p:sp>
        <p:nvSpPr>
          <p:cNvPr id="477" name="Google Shape;477;p5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2: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Triple P gets rid of a smoke detector exemption in assisted living facilities</a:t>
            </a:r>
            <a:endParaRPr/>
          </a:p>
          <a:p>
            <a:pPr marL="0" lvl="0" indent="0" algn="l" rtl="0">
              <a:lnSpc>
                <a:spcPct val="100000"/>
              </a:lnSpc>
              <a:spcBef>
                <a:spcPts val="0"/>
              </a:spcBef>
              <a:spcAft>
                <a:spcPts val="0"/>
              </a:spcAft>
              <a:buSzPts val="1400"/>
              <a:buNone/>
            </a:pPr>
            <a:r>
              <a:rPr lang="en-US"/>
              <a:t>This is something that we have done in the corresponding section of NFPA 101 for a while</a:t>
            </a:r>
            <a:endParaRPr/>
          </a:p>
          <a:p>
            <a:pPr marL="0" lvl="0" indent="0" algn="l" rtl="0">
              <a:lnSpc>
                <a:spcPct val="100000"/>
              </a:lnSpc>
              <a:spcBef>
                <a:spcPts val="0"/>
              </a:spcBef>
              <a:spcAft>
                <a:spcPts val="0"/>
              </a:spcAft>
              <a:buSzPts val="1400"/>
              <a:buNone/>
            </a:pPr>
            <a:r>
              <a:rPr lang="en-US"/>
              <a:t>It gets the AHJ out of the business of deciding the difference between impractical, prompt and slow evacuation capabilities of occupants</a:t>
            </a:r>
            <a:endParaRPr/>
          </a:p>
          <a:p>
            <a:pPr marL="0" lvl="0" indent="0" algn="l" rtl="0">
              <a:lnSpc>
                <a:spcPct val="100000"/>
              </a:lnSpc>
              <a:spcBef>
                <a:spcPts val="0"/>
              </a:spcBef>
              <a:spcAft>
                <a:spcPts val="0"/>
              </a:spcAft>
              <a:buSzPts val="1400"/>
              <a:buNone/>
            </a:pPr>
            <a:r>
              <a:rPr lang="en-US"/>
              <a:t>Those can change over time as occupants change or grow older</a:t>
            </a:r>
            <a:endParaRPr/>
          </a:p>
          <a:p>
            <a:pPr marL="0" lvl="0" indent="0" algn="l" rtl="0">
              <a:lnSpc>
                <a:spcPct val="100000"/>
              </a:lnSpc>
              <a:spcBef>
                <a:spcPts val="0"/>
              </a:spcBef>
              <a:spcAft>
                <a:spcPts val="0"/>
              </a:spcAft>
              <a:buSzPts val="1400"/>
              <a:buNone/>
            </a:pPr>
            <a:r>
              <a:rPr lang="en-US"/>
              <a:t>The text in NFPA 1 is extracted from NFPA 101, but it was thought that it should be deleted from NFPA 1 as well</a:t>
            </a:r>
            <a:endParaRPr/>
          </a:p>
          <a:p>
            <a:pPr marL="0" lvl="0" indent="0" algn="l" rtl="0">
              <a:lnSpc>
                <a:spcPct val="100000"/>
              </a:lnSpc>
              <a:spcBef>
                <a:spcPts val="0"/>
              </a:spcBef>
              <a:spcAft>
                <a:spcPts val="0"/>
              </a:spcAft>
              <a:buSzPts val="1400"/>
              <a:buNone/>
            </a:pPr>
            <a:r>
              <a:rPr lang="en-US"/>
              <a:t>That was picked up in this code update</a:t>
            </a:r>
            <a:endParaRPr/>
          </a:p>
          <a:p>
            <a:pPr marL="0" lvl="0" indent="0" algn="l" rtl="0">
              <a:lnSpc>
                <a:spcPct val="100000"/>
              </a:lnSpc>
              <a:spcBef>
                <a:spcPts val="0"/>
              </a:spcBef>
              <a:spcAft>
                <a:spcPts val="0"/>
              </a:spcAft>
              <a:buSzPts val="1400"/>
              <a:buNone/>
            </a:pPr>
            <a:r>
              <a:rPr lang="en-US"/>
              <a:t>Note that it leaves the exemption for unenclosed corridors, etc. that is shown here</a:t>
            </a:r>
            <a:endParaRPr/>
          </a:p>
          <a:p>
            <a:pPr marL="0" lvl="0" indent="0" algn="l" rtl="0">
              <a:lnSpc>
                <a:spcPct val="100000"/>
              </a:lnSpc>
              <a:spcBef>
                <a:spcPts val="0"/>
              </a:spcBef>
              <a:spcAft>
                <a:spcPts val="0"/>
              </a:spcAft>
              <a:buSzPts val="1400"/>
              <a:buNone/>
            </a:pPr>
            <a:endParaRPr/>
          </a:p>
        </p:txBody>
      </p:sp>
      <p:sp>
        <p:nvSpPr>
          <p:cNvPr id="485" name="Google Shape;485;p5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a0533ed23d_0_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3a0533ed23d_0_1: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494" name="Google Shape;494;g3a0533ed23d_0_1: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9f561994cc_0_2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39f561994cc_0_26: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04" name="Google Shape;504;g39f561994cc_0_26: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9f561994cc_0_3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39f561994cc_0_39: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14" name="Google Shape;514;g39f561994cc_0_39: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9f561994cc_0_5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39f561994cc_0_53: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23" name="Google Shape;523;g39f561994cc_0_53: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Amendment R is another Chapter 7 change</a:t>
            </a:r>
            <a:endParaRPr/>
          </a:p>
          <a:p>
            <a:pPr marL="0" lvl="0" indent="0" algn="l" rtl="0">
              <a:lnSpc>
                <a:spcPct val="100000"/>
              </a:lnSpc>
              <a:spcBef>
                <a:spcPts val="0"/>
              </a:spcBef>
              <a:spcAft>
                <a:spcPts val="0"/>
              </a:spcAft>
              <a:buSzPts val="1400"/>
              <a:buNone/>
            </a:pPr>
            <a:r>
              <a:rPr lang="en-US"/>
              <a:t>The requirements for inspection of door assemblies are not new</a:t>
            </a:r>
            <a:endParaRPr/>
          </a:p>
          <a:p>
            <a:pPr marL="0" lvl="0" indent="0" algn="l" rtl="0">
              <a:lnSpc>
                <a:spcPct val="100000"/>
              </a:lnSpc>
              <a:spcBef>
                <a:spcPts val="0"/>
              </a:spcBef>
              <a:spcAft>
                <a:spcPts val="0"/>
              </a:spcAft>
              <a:buSzPts val="1400"/>
              <a:buNone/>
            </a:pPr>
            <a:r>
              <a:rPr lang="en-US"/>
              <a:t>They require certain kinds of doors to be inspected:  doors w/ panic hardware, doors in exit enclosures, doors that are electrically locked, and doors w/ special locking arrangements (delayed egress, sensor release)</a:t>
            </a:r>
            <a:endParaRPr/>
          </a:p>
          <a:p>
            <a:pPr marL="0" lvl="0" indent="0" algn="l" rtl="0">
              <a:lnSpc>
                <a:spcPct val="100000"/>
              </a:lnSpc>
              <a:spcBef>
                <a:spcPts val="0"/>
              </a:spcBef>
              <a:spcAft>
                <a:spcPts val="0"/>
              </a:spcAft>
              <a:buSzPts val="1400"/>
              <a:buNone/>
            </a:pPr>
            <a:r>
              <a:rPr lang="en-US"/>
              <a:t>They show up in Chapter 12 for assembly occupancies</a:t>
            </a:r>
            <a:endParaRPr/>
          </a:p>
          <a:p>
            <a:pPr marL="0" lvl="0" indent="0" algn="l" rtl="0">
              <a:lnSpc>
                <a:spcPct val="100000"/>
              </a:lnSpc>
              <a:spcBef>
                <a:spcPts val="0"/>
              </a:spcBef>
              <a:spcAft>
                <a:spcPts val="0"/>
              </a:spcAft>
              <a:buSzPts val="1400"/>
              <a:buNone/>
            </a:pPr>
            <a:r>
              <a:rPr lang="en-US"/>
              <a:t>We added “the AHJ or” which allows the AHJ to enforce the requirements in other occupancies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grille assembly inspection requirements are new to the 2021 edition</a:t>
            </a:r>
            <a:endParaRPr/>
          </a:p>
          <a:p>
            <a:pPr marL="0" lvl="0" indent="0" algn="l" rtl="0">
              <a:lnSpc>
                <a:spcPct val="100000"/>
              </a:lnSpc>
              <a:spcBef>
                <a:spcPts val="0"/>
              </a:spcBef>
              <a:spcAft>
                <a:spcPts val="0"/>
              </a:spcAft>
              <a:buSzPts val="1400"/>
              <a:buNone/>
            </a:pPr>
            <a:r>
              <a:rPr lang="en-US"/>
              <a:t>Right now, no occupancy chapter references these</a:t>
            </a:r>
            <a:endParaRPr/>
          </a:p>
          <a:p>
            <a:pPr marL="0" lvl="0" indent="0" algn="l" rtl="0">
              <a:lnSpc>
                <a:spcPct val="100000"/>
              </a:lnSpc>
              <a:spcBef>
                <a:spcPts val="0"/>
              </a:spcBef>
              <a:spcAft>
                <a:spcPts val="0"/>
              </a:spcAft>
              <a:buSzPts val="1400"/>
              <a:buNone/>
            </a:pPr>
            <a:r>
              <a:rPr lang="en-US"/>
              <a:t>With the amendment they can be applied as required by the AHJ</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3" name="Google Shape;103;p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pic>
        <p:nvPicPr>
          <p:cNvPr id="104" name="Google Shape;104;p6:notes"/>
          <p:cNvPicPr preferRelativeResize="0"/>
          <p:nvPr/>
        </p:nvPicPr>
        <p:blipFill rotWithShape="1">
          <a:blip r:embed="rId3">
            <a:alphaModFix/>
          </a:blip>
          <a:srcRect/>
          <a:stretch/>
        </p:blipFill>
        <p:spPr>
          <a:xfrm>
            <a:off x="700405" y="6904893"/>
            <a:ext cx="5348635" cy="2144346"/>
          </a:xfrm>
          <a:prstGeom prst="rect">
            <a:avLst/>
          </a:prstGeom>
          <a:noFill/>
          <a:ln>
            <a:noFill/>
          </a:ln>
        </p:spPr>
      </p:pic>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9f62454956_0_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39f62454956_0_0: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31" name="Google Shape;531;g39f62454956_0_0: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9f62454956_0_1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39f62454956_0_12: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40" name="Google Shape;540;g39f62454956_0_12: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9f62454956_0_2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39f62454956_0_26: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49" name="Google Shape;549;g39f62454956_0_26: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9f62454956_0_40: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39f62454956_0_40: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58" name="Google Shape;558;g39f62454956_0_40: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9f62454956_0_52: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39f62454956_0_52: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67" name="Google Shape;567;g39f62454956_0_52: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9f9000df51_0_6: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39f9000df51_0_6: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76" name="Google Shape;576;g39f9000df51_0_6: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9f9000df51_0_1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39f9000df51_0_15: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84" name="Google Shape;584;g39f9000df51_0_15: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9f9000df51_0_2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39f9000df51_0_24: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93" name="Google Shape;593;g39f9000df51_0_24: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9f9000df51_0_3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39f9000df51_0_34: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602" name="Google Shape;602;g39f9000df51_0_34: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9f9000df51_0_3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39f9000df51_0_34:notes"/>
          <p:cNvSpPr txBox="1">
            <a:spLocks noGrp="1"/>
          </p:cNvSpPr>
          <p:nvPr>
            <p:ph type="body" idx="1"/>
          </p:nvPr>
        </p:nvSpPr>
        <p:spPr>
          <a:xfrm>
            <a:off x="700405" y="4470837"/>
            <a:ext cx="5603100" cy="36579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602" name="Google Shape;602;g39f9000df51_0_34:notes"/>
          <p:cNvSpPr txBox="1">
            <a:spLocks noGrp="1"/>
          </p:cNvSpPr>
          <p:nvPr>
            <p:ph type="sldNum" idx="12"/>
          </p:nvPr>
        </p:nvSpPr>
        <p:spPr>
          <a:xfrm>
            <a:off x="3967341" y="8823936"/>
            <a:ext cx="3035100" cy="4662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69</a:t>
            </a:fld>
            <a:endParaRPr/>
          </a:p>
        </p:txBody>
      </p:sp>
    </p:spTree>
    <p:extLst>
      <p:ext uri="{BB962C8B-B14F-4D97-AF65-F5344CB8AC3E}">
        <p14:creationId xmlns:p14="http://schemas.microsoft.com/office/powerpoint/2010/main" val="296674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This is an amendment for where emergency lighting is required</a:t>
            </a:r>
            <a:endParaRPr/>
          </a:p>
          <a:p>
            <a:pPr marL="0" lvl="0" indent="0" algn="l" rtl="0">
              <a:lnSpc>
                <a:spcPct val="100000"/>
              </a:lnSpc>
              <a:spcBef>
                <a:spcPts val="0"/>
              </a:spcBef>
              <a:spcAft>
                <a:spcPts val="0"/>
              </a:spcAft>
              <a:buSzPts val="1400"/>
              <a:buNone/>
            </a:pPr>
            <a:r>
              <a:rPr lang="en-US"/>
              <a:t>Before, we replaced “only” just in the first sentence on exit access</a:t>
            </a:r>
            <a:endParaRPr/>
          </a:p>
          <a:p>
            <a:pPr marL="0" lvl="0" indent="0" algn="l" rtl="0">
              <a:lnSpc>
                <a:spcPct val="100000"/>
              </a:lnSpc>
              <a:spcBef>
                <a:spcPts val="0"/>
              </a:spcBef>
              <a:spcAft>
                <a:spcPts val="0"/>
              </a:spcAft>
              <a:buSzPts val="1400"/>
              <a:buNone/>
            </a:pPr>
            <a:r>
              <a:rPr lang="en-US"/>
              <a:t>We’ve always changed that first sentence </a:t>
            </a:r>
            <a:endParaRPr/>
          </a:p>
          <a:p>
            <a:pPr marL="0" lvl="0" indent="0" algn="l" rtl="0">
              <a:lnSpc>
                <a:spcPct val="100000"/>
              </a:lnSpc>
              <a:spcBef>
                <a:spcPts val="0"/>
              </a:spcBef>
              <a:spcAft>
                <a:spcPts val="0"/>
              </a:spcAft>
              <a:buSzPts val="1400"/>
              <a:buNone/>
            </a:pPr>
            <a:r>
              <a:rPr lang="en-US"/>
              <a:t>In this cycle we added it to the second sentence as well</a:t>
            </a:r>
            <a:endParaRPr/>
          </a:p>
          <a:p>
            <a:pPr marL="0" lvl="0" indent="0" algn="l" rtl="0">
              <a:lnSpc>
                <a:spcPct val="100000"/>
              </a:lnSpc>
              <a:spcBef>
                <a:spcPts val="0"/>
              </a:spcBef>
              <a:spcAft>
                <a:spcPts val="0"/>
              </a:spcAft>
              <a:buSzPts val="1400"/>
              <a:buNone/>
            </a:pPr>
            <a:r>
              <a:rPr lang="en-US"/>
              <a:t>This gives the AHJ discretion over emergency lighting locations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Anyone think of a situation where you might use this amendment?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might use this for exits that are not actually required exits</a:t>
            </a:r>
            <a:endParaRPr/>
          </a:p>
        </p:txBody>
      </p:sp>
      <p:sp>
        <p:nvSpPr>
          <p:cNvPr id="113" name="Google Shape;113;p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3: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We’re going to stop it there to leave time for questions</a:t>
            </a:r>
            <a:endParaRPr/>
          </a:p>
          <a:p>
            <a:pPr marL="0" lvl="0" indent="0" algn="l" rtl="0">
              <a:lnSpc>
                <a:spcPct val="100000"/>
              </a:lnSpc>
              <a:spcBef>
                <a:spcPts val="0"/>
              </a:spcBef>
              <a:spcAft>
                <a:spcPts val="0"/>
              </a:spcAft>
              <a:buSzPts val="1400"/>
              <a:buNone/>
            </a:pPr>
            <a:r>
              <a:rPr lang="en-US"/>
              <a:t>We covered 20 of the new amendments of NFPA 1 </a:t>
            </a:r>
            <a:endParaRPr/>
          </a:p>
          <a:p>
            <a:pPr marL="0" lvl="0" indent="0" algn="l" rtl="0">
              <a:lnSpc>
                <a:spcPct val="100000"/>
              </a:lnSpc>
              <a:spcBef>
                <a:spcPts val="0"/>
              </a:spcBef>
              <a:spcAft>
                <a:spcPts val="0"/>
              </a:spcAft>
              <a:buSzPts val="1400"/>
              <a:buNone/>
            </a:pPr>
            <a:r>
              <a:rPr lang="en-US"/>
              <a:t>There’s a number of other amendments to Ch. 14, Means of Egress that I encourage you to take a look at as well as a number of others</a:t>
            </a:r>
            <a:endParaRPr/>
          </a:p>
          <a:p>
            <a:pPr marL="0" lvl="0" indent="0" algn="l" rtl="0">
              <a:lnSpc>
                <a:spcPct val="100000"/>
              </a:lnSpc>
              <a:spcBef>
                <a:spcPts val="0"/>
              </a:spcBef>
              <a:spcAft>
                <a:spcPts val="0"/>
              </a:spcAft>
              <a:buSzPts val="1400"/>
              <a:buNone/>
            </a:pPr>
            <a:r>
              <a:rPr lang="en-US"/>
              <a:t>One more that I really like is a requirement for Storage Plans in the General Storage, Ch. 34, it’s 34.1.3</a:t>
            </a:r>
            <a:endParaRPr/>
          </a:p>
          <a:p>
            <a:pPr marL="0" lvl="0" indent="0" algn="l" rtl="0">
              <a:lnSpc>
                <a:spcPct val="100000"/>
              </a:lnSpc>
              <a:spcBef>
                <a:spcPts val="0"/>
              </a:spcBef>
              <a:spcAft>
                <a:spcPts val="0"/>
              </a:spcAft>
              <a:buSzPts val="1400"/>
              <a:buNone/>
            </a:pPr>
            <a:r>
              <a:rPr lang="en-US"/>
              <a:t>The amendment is another change to give the AHJ discretion but the requirement itself is very helpful</a:t>
            </a:r>
            <a:endParaRPr/>
          </a:p>
          <a:p>
            <a:pPr marL="0" lvl="0" indent="0" algn="l" rtl="0">
              <a:lnSpc>
                <a:spcPct val="100000"/>
              </a:lnSpc>
              <a:spcBef>
                <a:spcPts val="0"/>
              </a:spcBef>
              <a:spcAft>
                <a:spcPts val="0"/>
              </a:spcAft>
              <a:buSzPts val="1400"/>
              <a:buNone/>
            </a:pPr>
            <a:r>
              <a:rPr lang="en-US"/>
              <a:t>It documents permissible commodity classes, storage arrangement, sprinkler design criteria,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With that- any questions?</a:t>
            </a:r>
            <a:endParaRPr/>
          </a:p>
          <a:p>
            <a:pPr marL="0" lvl="0" indent="0" algn="l" rtl="0">
              <a:lnSpc>
                <a:spcPct val="100000"/>
              </a:lnSpc>
              <a:spcBef>
                <a:spcPts val="0"/>
              </a:spcBef>
              <a:spcAft>
                <a:spcPts val="0"/>
              </a:spcAft>
              <a:buSzPts val="1400"/>
              <a:buNone/>
            </a:pPr>
            <a:endParaRPr/>
          </a:p>
        </p:txBody>
      </p:sp>
      <p:sp>
        <p:nvSpPr>
          <p:cNvPr id="611" name="Google Shape;611;p53: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Moving on the Chapter 8</a:t>
            </a:r>
            <a:endParaRPr/>
          </a:p>
          <a:p>
            <a:pPr marL="0" lvl="0" indent="0" algn="l" rtl="0">
              <a:lnSpc>
                <a:spcPct val="100000"/>
              </a:lnSpc>
              <a:spcBef>
                <a:spcPts val="0"/>
              </a:spcBef>
              <a:spcAft>
                <a:spcPts val="0"/>
              </a:spcAft>
              <a:buSzPts val="1400"/>
              <a:buNone/>
            </a:pPr>
            <a:r>
              <a:rPr lang="en-US"/>
              <a:t>This amendment is regarding ABHR dispensers</a:t>
            </a:r>
            <a:endParaRPr/>
          </a:p>
          <a:p>
            <a:pPr marL="0" lvl="0" indent="0" algn="l" rtl="0">
              <a:lnSpc>
                <a:spcPct val="100000"/>
              </a:lnSpc>
              <a:spcBef>
                <a:spcPts val="0"/>
              </a:spcBef>
              <a:spcAft>
                <a:spcPts val="0"/>
              </a:spcAft>
              <a:buSzPts val="1400"/>
              <a:buNone/>
            </a:pPr>
            <a:r>
              <a:rPr lang="en-US"/>
              <a:t>There is are a bunch of criteria including provisions for hand sanitizer:</a:t>
            </a:r>
            <a:endParaRPr/>
          </a:p>
          <a:p>
            <a:pPr marL="0" lvl="0" indent="0" algn="l" rtl="0">
              <a:lnSpc>
                <a:spcPct val="100000"/>
              </a:lnSpc>
              <a:spcBef>
                <a:spcPts val="0"/>
              </a:spcBef>
              <a:spcAft>
                <a:spcPts val="0"/>
              </a:spcAft>
              <a:buSzPts val="1400"/>
              <a:buNone/>
            </a:pPr>
            <a:r>
              <a:rPr lang="en-US"/>
              <a:t>Dispenser capacity, dispenser location, 48 in horizontal spacing, </a:t>
            </a:r>
            <a:endParaRPr/>
          </a:p>
          <a:p>
            <a:pPr marL="0" lvl="0" indent="0" algn="l" rtl="0">
              <a:lnSpc>
                <a:spcPct val="100000"/>
              </a:lnSpc>
              <a:spcBef>
                <a:spcPts val="0"/>
              </a:spcBef>
              <a:spcAft>
                <a:spcPts val="0"/>
              </a:spcAft>
              <a:buSzPts val="1400"/>
              <a:buNone/>
            </a:pPr>
            <a:r>
              <a:rPr lang="en-US"/>
              <a:t>Even operation and testing, spill containment and maintenance requirements</a:t>
            </a:r>
            <a:endParaRPr/>
          </a:p>
          <a:p>
            <a:pPr marL="0" lvl="0" indent="0" algn="l" rtl="0">
              <a:lnSpc>
                <a:spcPct val="100000"/>
              </a:lnSpc>
              <a:spcBef>
                <a:spcPts val="0"/>
              </a:spcBef>
              <a:spcAft>
                <a:spcPts val="0"/>
              </a:spcAft>
              <a:buSzPts val="1400"/>
              <a:buNone/>
            </a:pPr>
            <a:r>
              <a:rPr lang="en-US"/>
              <a:t>The amendment left all of it in place, and also left it up to the AHJ if they felt that some leeway was reasonable</a:t>
            </a:r>
            <a:endParaRPr/>
          </a:p>
        </p:txBody>
      </p:sp>
      <p:sp>
        <p:nvSpPr>
          <p:cNvPr id="121" name="Google Shape;121;p8: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txBox="1">
            <a:spLocks noGrp="1"/>
          </p:cNvSpPr>
          <p:nvPr>
            <p:ph type="body" idx="1"/>
          </p:nvPr>
        </p:nvSpPr>
        <p:spPr>
          <a:xfrm>
            <a:off x="700405" y="4470837"/>
            <a:ext cx="5603240" cy="3657957"/>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Moving in to Chapter 9 for Building Services and equipment, Amendment W deletes the provisions for interconnection of smoke alarm</a:t>
            </a:r>
            <a:endParaRPr/>
          </a:p>
          <a:p>
            <a:pPr marL="0" lvl="0" indent="0" algn="l" rtl="0">
              <a:lnSpc>
                <a:spcPct val="100000"/>
              </a:lnSpc>
              <a:spcBef>
                <a:spcPts val="0"/>
              </a:spcBef>
              <a:spcAft>
                <a:spcPts val="0"/>
              </a:spcAft>
              <a:buSzPts val="1400"/>
              <a:buNone/>
            </a:pPr>
            <a:r>
              <a:rPr lang="en-US"/>
              <a:t>The language here requires interconnection only in new construction which conflicts with the smoke alarm law</a:t>
            </a:r>
            <a:endParaRPr/>
          </a:p>
          <a:p>
            <a:pPr marL="0" lvl="0" indent="0" algn="l" rtl="0">
              <a:lnSpc>
                <a:spcPct val="100000"/>
              </a:lnSpc>
              <a:spcBef>
                <a:spcPts val="0"/>
              </a:spcBef>
              <a:spcAft>
                <a:spcPts val="0"/>
              </a:spcAft>
              <a:buSzPts val="1400"/>
              <a:buNone/>
            </a:pPr>
            <a:r>
              <a:rPr lang="en-US"/>
              <a:t>So all of this was deleted in its entirety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9" name="Google Shape;129;p9: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55"/>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p55"/>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64"/>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53" name="Google Shape;53;p6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65"/>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6" name="Google Shape;56;p65"/>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57" name="Google Shape;57;p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6"/>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0" name="Google Shape;20;p56"/>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56"/>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56"/>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28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
        <p:cNvGrpSpPr/>
        <p:nvPr/>
      </p:nvGrpSpPr>
      <p:grpSpPr>
        <a:xfrm>
          <a:off x="0" y="0"/>
          <a:ext cx="0" cy="0"/>
          <a:chOff x="0" y="0"/>
          <a:chExt cx="0" cy="0"/>
        </a:xfrm>
      </p:grpSpPr>
      <p:sp>
        <p:nvSpPr>
          <p:cNvPr id="24" name="Google Shape;24;p5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5" name="Google Shape;25;p5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26" name="Google Shape;26;p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9" name="Google Shape;29;p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5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2" name="Google Shape;32;p5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3" name="Google Shape;33;p5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6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6" name="Google Shape;36;p60"/>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7" name="Google Shape;37;p60"/>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8" name="Google Shape;38;p6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1" name="Google Shape;41;p6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62"/>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4" name="Google Shape;44;p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6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6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8" name="Google Shape;48;p6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p6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0" name="Google Shape;50;p6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p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
          <p:cNvSpPr txBox="1">
            <a:spLocks noGrp="1"/>
          </p:cNvSpPr>
          <p:nvPr>
            <p:ph type="subTitle" idx="1"/>
          </p:nvPr>
        </p:nvSpPr>
        <p:spPr>
          <a:xfrm>
            <a:off x="5202275" y="572650"/>
            <a:ext cx="6989700" cy="11907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0"/>
              </a:spcBef>
              <a:spcAft>
                <a:spcPts val="0"/>
              </a:spcAft>
              <a:buSzPct val="86486"/>
              <a:buNone/>
            </a:pPr>
            <a:r>
              <a:rPr lang="en-US" sz="3200" b="1">
                <a:solidFill>
                  <a:schemeClr val="dk1"/>
                </a:solidFill>
                <a:latin typeface="Georgia"/>
                <a:ea typeface="Georgia"/>
                <a:cs typeface="Georgia"/>
                <a:sym typeface="Georgia"/>
              </a:rPr>
              <a:t>STATE OF MARYLAND AMENDMENTS TO THE </a:t>
            </a:r>
            <a:br>
              <a:rPr lang="en-US" sz="3200" b="1">
                <a:solidFill>
                  <a:schemeClr val="dk1"/>
                </a:solidFill>
                <a:latin typeface="Georgia"/>
                <a:ea typeface="Georgia"/>
                <a:cs typeface="Georgia"/>
                <a:sym typeface="Georgia"/>
              </a:rPr>
            </a:br>
            <a:r>
              <a:rPr lang="en-US" sz="3200" b="1">
                <a:solidFill>
                  <a:schemeClr val="dk1"/>
                </a:solidFill>
                <a:latin typeface="Georgia"/>
                <a:ea typeface="Georgia"/>
                <a:cs typeface="Georgia"/>
                <a:sym typeface="Georgia"/>
              </a:rPr>
              <a:t>2024 MODEL CODES</a:t>
            </a:r>
            <a:endParaRPr b="1">
              <a:solidFill>
                <a:schemeClr val="dk1"/>
              </a:solidFill>
              <a:latin typeface="Georgia"/>
              <a:ea typeface="Georgia"/>
              <a:cs typeface="Georgia"/>
              <a:sym typeface="Georgia"/>
            </a:endParaRPr>
          </a:p>
        </p:txBody>
      </p:sp>
      <p:sp>
        <p:nvSpPr>
          <p:cNvPr id="63" name="Google Shape;63;p1"/>
          <p:cNvSpPr txBox="1">
            <a:spLocks noGrp="1"/>
          </p:cNvSpPr>
          <p:nvPr>
            <p:ph type="subTitle" idx="1"/>
          </p:nvPr>
        </p:nvSpPr>
        <p:spPr>
          <a:xfrm>
            <a:off x="5346575" y="4732075"/>
            <a:ext cx="6701100" cy="2309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ct val="128000"/>
              <a:buNone/>
            </a:pPr>
            <a:r>
              <a:rPr lang="en-US" sz="2000" b="1">
                <a:solidFill>
                  <a:schemeClr val="dk1"/>
                </a:solidFill>
                <a:latin typeface="Georgia"/>
                <a:ea typeface="Georgia"/>
                <a:cs typeface="Georgia"/>
                <a:sym typeface="Georgia"/>
              </a:rPr>
              <a:t>Ken Bush</a:t>
            </a:r>
            <a:endParaRPr/>
          </a:p>
          <a:p>
            <a:pPr marL="0" lvl="0" indent="0" algn="l" rtl="0">
              <a:lnSpc>
                <a:spcPct val="100000"/>
              </a:lnSpc>
              <a:spcBef>
                <a:spcPts val="1000"/>
              </a:spcBef>
              <a:spcAft>
                <a:spcPts val="0"/>
              </a:spcAft>
              <a:buSzPct val="160000"/>
              <a:buNone/>
            </a:pPr>
            <a:r>
              <a:rPr lang="en-US" sz="1600" b="1">
                <a:solidFill>
                  <a:schemeClr val="dk1"/>
                </a:solidFill>
                <a:latin typeface="Georgia"/>
                <a:ea typeface="Georgia"/>
                <a:cs typeface="Georgia"/>
                <a:sym typeface="Georgia"/>
              </a:rPr>
              <a:t>Chief Fire Protection Engineer</a:t>
            </a:r>
            <a:endParaRPr/>
          </a:p>
          <a:p>
            <a:pPr marL="0" lvl="0" indent="0" algn="l" rtl="0">
              <a:lnSpc>
                <a:spcPct val="100000"/>
              </a:lnSpc>
              <a:spcBef>
                <a:spcPts val="1000"/>
              </a:spcBef>
              <a:spcAft>
                <a:spcPts val="0"/>
              </a:spcAft>
              <a:buSzPct val="160000"/>
              <a:buNone/>
            </a:pPr>
            <a:r>
              <a:rPr lang="en-US" sz="1600" b="1">
                <a:solidFill>
                  <a:schemeClr val="dk1"/>
                </a:solidFill>
                <a:latin typeface="Georgia"/>
                <a:ea typeface="Georgia"/>
                <a:cs typeface="Georgia"/>
                <a:sym typeface="Georgia"/>
              </a:rPr>
              <a:t>Office of the Maryland State Fire Marshal</a:t>
            </a:r>
            <a:endParaRPr/>
          </a:p>
          <a:p>
            <a:pPr marL="0" lvl="0" indent="0" algn="l" rtl="0">
              <a:lnSpc>
                <a:spcPct val="100000"/>
              </a:lnSpc>
              <a:spcBef>
                <a:spcPts val="1000"/>
              </a:spcBef>
              <a:spcAft>
                <a:spcPts val="0"/>
              </a:spcAft>
              <a:buSzPct val="160000"/>
              <a:buNone/>
            </a:pPr>
            <a:r>
              <a:rPr lang="en-US" sz="1600" b="1">
                <a:solidFill>
                  <a:schemeClr val="dk1"/>
                </a:solidFill>
                <a:latin typeface="Georgia"/>
                <a:ea typeface="Georgia"/>
                <a:cs typeface="Georgia"/>
                <a:sym typeface="Georgia"/>
              </a:rPr>
              <a:t>Pikesville, MD</a:t>
            </a:r>
            <a:endParaRPr/>
          </a:p>
          <a:p>
            <a:pPr marL="0" lvl="0" indent="0" algn="l" rtl="0">
              <a:lnSpc>
                <a:spcPct val="100000"/>
              </a:lnSpc>
              <a:spcBef>
                <a:spcPts val="1000"/>
              </a:spcBef>
              <a:spcAft>
                <a:spcPts val="0"/>
              </a:spcAft>
              <a:buSzPct val="80000"/>
              <a:buNone/>
            </a:pPr>
            <a:endParaRPr sz="3200" b="1">
              <a:solidFill>
                <a:schemeClr val="dk1"/>
              </a:solidFill>
              <a:latin typeface="Georgia"/>
              <a:ea typeface="Georgia"/>
              <a:cs typeface="Georgia"/>
              <a:sym typeface="Georgia"/>
            </a:endParaRPr>
          </a:p>
          <a:p>
            <a:pPr marL="0" lvl="0" indent="0" algn="ctr" rtl="0">
              <a:lnSpc>
                <a:spcPct val="100000"/>
              </a:lnSpc>
              <a:spcBef>
                <a:spcPts val="1000"/>
              </a:spcBef>
              <a:spcAft>
                <a:spcPts val="0"/>
              </a:spcAft>
              <a:buSzPct val="69189"/>
              <a:buNone/>
            </a:pPr>
            <a:endParaRPr b="1">
              <a:solidFill>
                <a:schemeClr val="dk1"/>
              </a:solidFill>
              <a:latin typeface="Georgia"/>
              <a:ea typeface="Georgia"/>
              <a:cs typeface="Georgia"/>
              <a:sym typeface="Georgia"/>
            </a:endParaRPr>
          </a:p>
        </p:txBody>
      </p:sp>
      <p:sp>
        <p:nvSpPr>
          <p:cNvPr id="64" name="Google Shape;64;p1"/>
          <p:cNvSpPr txBox="1">
            <a:spLocks noGrp="1"/>
          </p:cNvSpPr>
          <p:nvPr>
            <p:ph type="subTitle" idx="1"/>
          </p:nvPr>
        </p:nvSpPr>
        <p:spPr>
          <a:xfrm>
            <a:off x="-273275" y="2001700"/>
            <a:ext cx="12192000" cy="2309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560"/>
              <a:buNone/>
            </a:pPr>
            <a:endParaRPr/>
          </a:p>
          <a:p>
            <a:pPr marL="0" lvl="0" indent="0" algn="ctr" rtl="0">
              <a:lnSpc>
                <a:spcPct val="100000"/>
              </a:lnSpc>
              <a:spcBef>
                <a:spcPts val="1000"/>
              </a:spcBef>
              <a:spcAft>
                <a:spcPts val="0"/>
              </a:spcAft>
              <a:buSzPts val="2560"/>
              <a:buNone/>
            </a:pPr>
            <a:r>
              <a:rPr lang="en-US" sz="4000" b="1">
                <a:solidFill>
                  <a:srgbClr val="FCB040"/>
                </a:solidFill>
                <a:latin typeface="Georgia"/>
                <a:ea typeface="Georgia"/>
                <a:cs typeface="Georgia"/>
                <a:sym typeface="Georgia"/>
              </a:rPr>
              <a:t>State of Maryland </a:t>
            </a:r>
            <a:endParaRPr/>
          </a:p>
          <a:p>
            <a:pPr marL="0" lvl="0" indent="0" algn="ctr" rtl="0">
              <a:lnSpc>
                <a:spcPct val="100000"/>
              </a:lnSpc>
              <a:spcBef>
                <a:spcPts val="1000"/>
              </a:spcBef>
              <a:spcAft>
                <a:spcPts val="0"/>
              </a:spcAft>
              <a:buSzPts val="2560"/>
              <a:buNone/>
            </a:pPr>
            <a:r>
              <a:rPr lang="en-US" sz="4000" b="1">
                <a:solidFill>
                  <a:srgbClr val="FCB040"/>
                </a:solidFill>
                <a:latin typeface="Georgia"/>
                <a:ea typeface="Georgia"/>
                <a:cs typeface="Georgia"/>
                <a:sym typeface="Georgia"/>
              </a:rPr>
              <a:t>Fire Prevention Code</a:t>
            </a:r>
            <a:endParaRPr sz="4500">
              <a:solidFill>
                <a:srgbClr val="FCB040"/>
              </a:solidFill>
              <a:latin typeface="Georgia"/>
              <a:ea typeface="Georgia"/>
              <a:cs typeface="Georgia"/>
              <a:sym typeface="Georgia"/>
            </a:endParaRPr>
          </a:p>
        </p:txBody>
      </p:sp>
      <p:sp>
        <p:nvSpPr>
          <p:cNvPr id="65" name="Google Shape;65;p1"/>
          <p:cNvSpPr txBox="1">
            <a:spLocks noGrp="1"/>
          </p:cNvSpPr>
          <p:nvPr>
            <p:ph type="subTitle" idx="1"/>
          </p:nvPr>
        </p:nvSpPr>
        <p:spPr>
          <a:xfrm>
            <a:off x="-634050" y="6422650"/>
            <a:ext cx="3494700" cy="2309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2560"/>
              <a:buNone/>
            </a:pPr>
            <a:r>
              <a:rPr lang="en-US" sz="1500" b="1">
                <a:solidFill>
                  <a:srgbClr val="A39357"/>
                </a:solidFill>
                <a:latin typeface="Georgia"/>
                <a:ea typeface="Georgia"/>
                <a:cs typeface="Georgia"/>
                <a:sym typeface="Georgia"/>
              </a:rPr>
              <a:t>Rev: 3/12/2024</a:t>
            </a:r>
            <a:endParaRPr sz="2000" b="1">
              <a:solidFill>
                <a:srgbClr val="A39357"/>
              </a:solidFill>
              <a:latin typeface="Georgia"/>
              <a:ea typeface="Georgia"/>
              <a:cs typeface="Georgia"/>
              <a:sym typeface="Georgia"/>
            </a:endParaRPr>
          </a:p>
        </p:txBody>
      </p:sp>
      <p:sp>
        <p:nvSpPr>
          <p:cNvPr id="66" name="Google Shape;66;p1"/>
          <p:cNvSpPr txBox="1"/>
          <p:nvPr/>
        </p:nvSpPr>
        <p:spPr>
          <a:xfrm>
            <a:off x="5346575" y="5939350"/>
            <a:ext cx="5643300" cy="446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39"/>
        <p:cNvGrpSpPr/>
        <p:nvPr/>
      </p:nvGrpSpPr>
      <p:grpSpPr>
        <a:xfrm>
          <a:off x="0" y="0"/>
          <a:ext cx="0" cy="0"/>
          <a:chOff x="0" y="0"/>
          <a:chExt cx="0" cy="0"/>
        </a:xfrm>
      </p:grpSpPr>
      <p:sp>
        <p:nvSpPr>
          <p:cNvPr id="140" name="Google Shape;140;p10"/>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41" name="Google Shape;141;p10"/>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42" name="Google Shape;142;p10"/>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X</a:t>
            </a:r>
            <a:endParaRPr/>
          </a:p>
          <a:p>
            <a:pPr marL="914400" lvl="1" indent="-320040" algn="l" rtl="0">
              <a:lnSpc>
                <a:spcPct val="100000"/>
              </a:lnSpc>
              <a:spcBef>
                <a:spcPts val="1000"/>
              </a:spcBef>
              <a:spcAft>
                <a:spcPts val="0"/>
              </a:spcAft>
              <a:buSzPts val="1440"/>
              <a:buChar char="►"/>
            </a:pPr>
            <a:r>
              <a:rPr lang="en-US"/>
              <a:t>Add subparagraph:  9.7.1.1.1  For new ceiling installations, drop-out ceilings as referenced in NFPA 13, 9.3.1.1 </a:t>
            </a:r>
            <a:r>
              <a:rPr lang="en-US" u="sng"/>
              <a:t>and NFPA 13R, 6.15</a:t>
            </a:r>
            <a:r>
              <a:rPr lang="en-US"/>
              <a:t>, shall be prohibited</a:t>
            </a:r>
            <a:endParaRPr/>
          </a:p>
          <a:p>
            <a:pPr marL="914400" lvl="1" indent="-320040" algn="l" rtl="0">
              <a:lnSpc>
                <a:spcPct val="100000"/>
              </a:lnSpc>
              <a:spcBef>
                <a:spcPts val="1000"/>
              </a:spcBef>
              <a:spcAft>
                <a:spcPts val="0"/>
              </a:spcAft>
              <a:buSzPts val="1440"/>
              <a:buChar char="►"/>
            </a:pPr>
            <a:r>
              <a:rPr lang="en-US"/>
              <a:t>Drop-out ceilings prohibited in NFPA 13R for consistency with prohibition in NFPA 13</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43" name="Google Shape;143;p10"/>
          <p:cNvPicPr preferRelativeResize="0"/>
          <p:nvPr/>
        </p:nvPicPr>
        <p:blipFill rotWithShape="1">
          <a:blip r:embed="rId3">
            <a:alphaModFix/>
          </a:blip>
          <a:srcRect/>
          <a:stretch/>
        </p:blipFill>
        <p:spPr>
          <a:xfrm>
            <a:off x="6371160" y="3438539"/>
            <a:ext cx="4730784" cy="24822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47"/>
        <p:cNvGrpSpPr/>
        <p:nvPr/>
      </p:nvGrpSpPr>
      <p:grpSpPr>
        <a:xfrm>
          <a:off x="0" y="0"/>
          <a:ext cx="0" cy="0"/>
          <a:chOff x="0" y="0"/>
          <a:chExt cx="0" cy="0"/>
        </a:xfrm>
      </p:grpSpPr>
      <p:sp>
        <p:nvSpPr>
          <p:cNvPr id="148" name="Google Shape;148;p11"/>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49" name="Google Shape;149;p11"/>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50" name="Google Shape;150;p11"/>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Z</a:t>
            </a:r>
            <a:endParaRPr/>
          </a:p>
          <a:p>
            <a:pPr marL="914400" lvl="1" indent="-320040" algn="l" rtl="0">
              <a:lnSpc>
                <a:spcPct val="100000"/>
              </a:lnSpc>
              <a:spcBef>
                <a:spcPts val="1000"/>
              </a:spcBef>
              <a:spcAft>
                <a:spcPts val="0"/>
              </a:spcAft>
              <a:buSzPts val="1440"/>
              <a:buChar char="►"/>
            </a:pPr>
            <a:r>
              <a:rPr lang="en-US"/>
              <a:t>9.11.4.2*  NFPA 4 Testing.  Where required by </a:t>
            </a:r>
            <a:r>
              <a:rPr lang="en-US" u="sng"/>
              <a:t>the AHJ, </a:t>
            </a:r>
            <a:r>
              <a:rPr lang="en-US"/>
              <a:t>9.3.5 or Chapters 11 through 43, the following integrated fire protection and life safety systems shall be tested in accordance with 9.11.4.21 through 9.11.4.2.2:</a:t>
            </a:r>
            <a:endParaRPr/>
          </a:p>
          <a:p>
            <a:pPr marL="1051561" lvl="2" indent="0" algn="l" rtl="0">
              <a:lnSpc>
                <a:spcPct val="100000"/>
              </a:lnSpc>
              <a:spcBef>
                <a:spcPts val="1000"/>
              </a:spcBef>
              <a:spcAft>
                <a:spcPts val="0"/>
              </a:spcAft>
              <a:buSzPts val="1440"/>
              <a:buNone/>
            </a:pPr>
            <a:r>
              <a:rPr lang="en-US"/>
              <a:t>(1)  Integrated fire protection and life safety systems in high-rise buildings</a:t>
            </a:r>
            <a:endParaRPr/>
          </a:p>
          <a:p>
            <a:pPr marL="1051561" lvl="2" indent="0" algn="l" rtl="0">
              <a:lnSpc>
                <a:spcPct val="100000"/>
              </a:lnSpc>
              <a:spcBef>
                <a:spcPts val="1000"/>
              </a:spcBef>
              <a:spcAft>
                <a:spcPts val="0"/>
              </a:spcAft>
              <a:buSzPts val="1440"/>
              <a:buNone/>
            </a:pPr>
            <a:r>
              <a:rPr lang="en-US"/>
              <a:t>(2)  Integrated fire protection and life safety systems that include a</a:t>
            </a:r>
            <a:br>
              <a:rPr lang="en-US"/>
            </a:br>
            <a:r>
              <a:rPr lang="en-US"/>
              <a:t>smoke control system</a:t>
            </a:r>
            <a:endParaRPr/>
          </a:p>
          <a:p>
            <a:pPr marL="914400" lvl="1" indent="-320040" algn="l" rtl="0">
              <a:lnSpc>
                <a:spcPct val="100000"/>
              </a:lnSpc>
              <a:spcBef>
                <a:spcPts val="1000"/>
              </a:spcBef>
              <a:spcAft>
                <a:spcPts val="0"/>
              </a:spcAft>
              <a:buSzPts val="1440"/>
              <a:buChar char="►"/>
            </a:pPr>
            <a:r>
              <a:rPr lang="en-US"/>
              <a:t>Gives the AHJ authority regarding integrated testing</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51" name="Google Shape;151;p11"/>
          <p:cNvPicPr preferRelativeResize="0"/>
          <p:nvPr/>
        </p:nvPicPr>
        <p:blipFill rotWithShape="1">
          <a:blip r:embed="rId3">
            <a:alphaModFix/>
          </a:blip>
          <a:srcRect/>
          <a:stretch/>
        </p:blipFill>
        <p:spPr>
          <a:xfrm>
            <a:off x="9538275" y="2775895"/>
            <a:ext cx="2249805" cy="29978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55"/>
        <p:cNvGrpSpPr/>
        <p:nvPr/>
      </p:nvGrpSpPr>
      <p:grpSpPr>
        <a:xfrm>
          <a:off x="0" y="0"/>
          <a:ext cx="0" cy="0"/>
          <a:chOff x="0" y="0"/>
          <a:chExt cx="0" cy="0"/>
        </a:xfrm>
      </p:grpSpPr>
      <p:sp>
        <p:nvSpPr>
          <p:cNvPr id="156" name="Google Shape;156;p12"/>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57" name="Google Shape;157;p12"/>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58" name="Google Shape;158;p12"/>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AA</a:t>
            </a:r>
            <a:endParaRPr/>
          </a:p>
          <a:p>
            <a:pPr marL="914400" lvl="1" indent="-320040" algn="l" rtl="0">
              <a:lnSpc>
                <a:spcPct val="100000"/>
              </a:lnSpc>
              <a:spcBef>
                <a:spcPts val="1000"/>
              </a:spcBef>
              <a:spcAft>
                <a:spcPts val="0"/>
              </a:spcAft>
              <a:buSzPts val="1440"/>
              <a:buChar char="►"/>
            </a:pPr>
            <a:r>
              <a:rPr lang="en-US"/>
              <a:t>9.13.1  System Verification.  Where required by </a:t>
            </a:r>
            <a:r>
              <a:rPr lang="en-US" u="sng"/>
              <a:t>the AHJ and</a:t>
            </a:r>
            <a:r>
              <a:rPr lang="en-US"/>
              <a:t> another section of this Code, special inspections and tests shall be performed to verify the operation of the fire protection system in its final condition for acceptance by the AHJ.</a:t>
            </a:r>
            <a:endParaRPr/>
          </a:p>
          <a:p>
            <a:pPr marL="1371600" lvl="2" indent="-320039" algn="l" rtl="0">
              <a:lnSpc>
                <a:spcPct val="100000"/>
              </a:lnSpc>
              <a:spcBef>
                <a:spcPts val="1000"/>
              </a:spcBef>
              <a:spcAft>
                <a:spcPts val="0"/>
              </a:spcAft>
              <a:buSzPts val="1440"/>
              <a:buChar char="►"/>
            </a:pPr>
            <a:r>
              <a:rPr lang="en-US"/>
              <a:t>Intent is to grant the AHJ the option to require testing</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59" name="Google Shape;159;p12"/>
          <p:cNvPicPr preferRelativeResize="0"/>
          <p:nvPr/>
        </p:nvPicPr>
        <p:blipFill rotWithShape="1">
          <a:blip r:embed="rId3">
            <a:alphaModFix/>
          </a:blip>
          <a:srcRect/>
          <a:stretch/>
        </p:blipFill>
        <p:spPr>
          <a:xfrm>
            <a:off x="8708758" y="3211830"/>
            <a:ext cx="3170202" cy="26213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63"/>
        <p:cNvGrpSpPr/>
        <p:nvPr/>
      </p:nvGrpSpPr>
      <p:grpSpPr>
        <a:xfrm>
          <a:off x="0" y="0"/>
          <a:ext cx="0" cy="0"/>
          <a:chOff x="0" y="0"/>
          <a:chExt cx="0" cy="0"/>
        </a:xfrm>
      </p:grpSpPr>
      <p:sp>
        <p:nvSpPr>
          <p:cNvPr id="164" name="Google Shape;164;p13"/>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65" name="Google Shape;165;p13"/>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66" name="Google Shape;166;p13"/>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BB</a:t>
            </a:r>
            <a:endParaRPr/>
          </a:p>
          <a:p>
            <a:pPr marL="914400" lvl="1" indent="-320040" algn="l" rtl="0">
              <a:lnSpc>
                <a:spcPct val="100000"/>
              </a:lnSpc>
              <a:spcBef>
                <a:spcPts val="1000"/>
              </a:spcBef>
              <a:spcAft>
                <a:spcPts val="0"/>
              </a:spcAft>
              <a:buSzPts val="1440"/>
              <a:buChar char="►"/>
            </a:pPr>
            <a:r>
              <a:rPr lang="en-US"/>
              <a:t>9.15.1  Where provided, in-building emergency responder communications enhancement systems shall comply with the design, installation, testing, inspection, and maintenance requirements of NFPA 1225 </a:t>
            </a:r>
            <a:r>
              <a:rPr lang="en-US" u="sng"/>
              <a:t>and the AHJ</a:t>
            </a:r>
            <a:r>
              <a:rPr lang="en-US"/>
              <a:t>.</a:t>
            </a:r>
            <a:endParaRPr/>
          </a:p>
          <a:p>
            <a:pPr marL="914400" lvl="1" indent="-320040" algn="l" rtl="0">
              <a:lnSpc>
                <a:spcPct val="100000"/>
              </a:lnSpc>
              <a:spcBef>
                <a:spcPts val="1000"/>
              </a:spcBef>
              <a:spcAft>
                <a:spcPts val="0"/>
              </a:spcAft>
              <a:buSzPts val="1440"/>
              <a:buChar char="►"/>
            </a:pPr>
            <a:r>
              <a:rPr lang="en-US"/>
              <a:t>9.15.2  In new buildings, the minimum in-building emergency responder communications enhancement system signal strength shall be in accordance with NFPA 1225 </a:t>
            </a:r>
            <a:r>
              <a:rPr lang="en-US" u="sng"/>
              <a:t>and the AHJ</a:t>
            </a:r>
            <a:r>
              <a:rPr lang="en-US"/>
              <a:t>.</a:t>
            </a:r>
            <a:endParaRPr/>
          </a:p>
          <a:p>
            <a:pPr marL="914400" lvl="1" indent="-320040" algn="l" rtl="0">
              <a:lnSpc>
                <a:spcPct val="100000"/>
              </a:lnSpc>
              <a:spcBef>
                <a:spcPts val="1000"/>
              </a:spcBef>
              <a:spcAft>
                <a:spcPts val="0"/>
              </a:spcAft>
              <a:buSzPts val="1440"/>
              <a:buChar char="►"/>
            </a:pPr>
            <a:r>
              <a:rPr lang="en-US"/>
              <a:t>Both amendments give the AHJ greater authority with regard to ERCES</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67" name="Google Shape;167;p13"/>
          <p:cNvPicPr preferRelativeResize="0"/>
          <p:nvPr/>
        </p:nvPicPr>
        <p:blipFill rotWithShape="1">
          <a:blip r:embed="rId3">
            <a:alphaModFix/>
          </a:blip>
          <a:srcRect/>
          <a:stretch/>
        </p:blipFill>
        <p:spPr>
          <a:xfrm>
            <a:off x="9818370" y="1000800"/>
            <a:ext cx="2156460" cy="15560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71"/>
        <p:cNvGrpSpPr/>
        <p:nvPr/>
      </p:nvGrpSpPr>
      <p:grpSpPr>
        <a:xfrm>
          <a:off x="0" y="0"/>
          <a:ext cx="0" cy="0"/>
          <a:chOff x="0" y="0"/>
          <a:chExt cx="0" cy="0"/>
        </a:xfrm>
      </p:grpSpPr>
      <p:sp>
        <p:nvSpPr>
          <p:cNvPr id="172" name="Google Shape;172;p14"/>
          <p:cNvSpPr txBox="1">
            <a:spLocks noGrp="1"/>
          </p:cNvSpPr>
          <p:nvPr>
            <p:ph type="title"/>
          </p:nvPr>
        </p:nvSpPr>
        <p:spPr>
          <a:xfrm>
            <a:off x="1759084" y="34430"/>
            <a:ext cx="3944485" cy="109814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73" name="Google Shape;173;p14"/>
          <p:cNvSpPr txBox="1">
            <a:spLocks noGrp="1"/>
          </p:cNvSpPr>
          <p:nvPr>
            <p:ph type="body" idx="1"/>
          </p:nvPr>
        </p:nvSpPr>
        <p:spPr>
          <a:xfrm>
            <a:off x="244150" y="1875660"/>
            <a:ext cx="6842450" cy="4239300"/>
          </a:xfrm>
          <a:prstGeom prst="rect">
            <a:avLst/>
          </a:prstGeom>
          <a:noFill/>
          <a:ln>
            <a:noFill/>
          </a:ln>
        </p:spPr>
        <p:txBody>
          <a:bodyPr spcFirstLastPara="1" wrap="square" lIns="121900" tIns="121900" rIns="121900" bIns="121900" anchor="t" anchorCtr="0">
            <a:normAutofit/>
          </a:bodyPr>
          <a:lstStyle/>
          <a:p>
            <a:pPr marL="457200" lvl="0" indent="-330200" algn="l" rtl="0">
              <a:lnSpc>
                <a:spcPct val="115000"/>
              </a:lnSpc>
              <a:spcBef>
                <a:spcPts val="0"/>
              </a:spcBef>
              <a:spcAft>
                <a:spcPts val="0"/>
              </a:spcAft>
              <a:buSzPts val="1600"/>
              <a:buChar char="●"/>
            </a:pPr>
            <a:r>
              <a:rPr lang="en-US" dirty="0"/>
              <a:t>Amendment CC</a:t>
            </a:r>
            <a:endParaRPr dirty="0"/>
          </a:p>
          <a:p>
            <a:pPr marL="914400" lvl="1" indent="-330200" algn="l" rtl="0">
              <a:lnSpc>
                <a:spcPct val="115000"/>
              </a:lnSpc>
              <a:spcBef>
                <a:spcPts val="0"/>
              </a:spcBef>
              <a:spcAft>
                <a:spcPts val="0"/>
              </a:spcAft>
              <a:buSzPts val="1600"/>
              <a:buChar char="○"/>
            </a:pPr>
            <a:r>
              <a:rPr lang="en-US" dirty="0"/>
              <a:t>10.4.1*  General.  </a:t>
            </a:r>
            <a:r>
              <a:rPr lang="en-US" u="sng" dirty="0"/>
              <a:t>Unless otherwise permitted by the AHJ,</a:t>
            </a:r>
            <a:r>
              <a:rPr lang="en-US" dirty="0"/>
              <a:t> outdoor furniture placed under a combustible exterior projection shall comply with Section 10.4.</a:t>
            </a:r>
            <a:endParaRPr dirty="0"/>
          </a:p>
          <a:p>
            <a:pPr marL="914400" lvl="1" indent="-330200" algn="l" rtl="0">
              <a:lnSpc>
                <a:spcPct val="115000"/>
              </a:lnSpc>
              <a:spcBef>
                <a:spcPts val="0"/>
              </a:spcBef>
              <a:spcAft>
                <a:spcPts val="0"/>
              </a:spcAft>
              <a:buSzPts val="1600"/>
              <a:buChar char="○"/>
            </a:pPr>
            <a:r>
              <a:rPr lang="en-US" dirty="0"/>
              <a:t>10.5.1*  General. </a:t>
            </a:r>
            <a:r>
              <a:rPr lang="en-US" u="sng" dirty="0"/>
              <a:t>Unless otherwise permitted by the AHJ,</a:t>
            </a:r>
            <a:r>
              <a:rPr lang="en-US" dirty="0"/>
              <a:t> combustible artificial decorative vegetation placed outdoors, within 5 ft of a building, on a roof of a building, or under an overhang shall comply with Section 10.5.</a:t>
            </a:r>
          </a:p>
          <a:p>
            <a:pPr marL="914400" lvl="1" indent="-330200" algn="l" rtl="0">
              <a:lnSpc>
                <a:spcPct val="115000"/>
              </a:lnSpc>
              <a:spcBef>
                <a:spcPts val="0"/>
              </a:spcBef>
              <a:spcAft>
                <a:spcPts val="0"/>
              </a:spcAft>
              <a:buSzPts val="1600"/>
              <a:buChar char="○"/>
            </a:pPr>
            <a:endParaRPr dirty="0"/>
          </a:p>
          <a:p>
            <a:pPr marL="914400" lvl="1" indent="-330200" algn="l" rtl="0">
              <a:lnSpc>
                <a:spcPct val="115000"/>
              </a:lnSpc>
              <a:spcBef>
                <a:spcPts val="0"/>
              </a:spcBef>
              <a:spcAft>
                <a:spcPts val="0"/>
              </a:spcAft>
              <a:buSzPts val="1600"/>
              <a:buChar char="○"/>
            </a:pPr>
            <a:r>
              <a:rPr lang="en-US" dirty="0"/>
              <a:t>Both changes give the AHJ discretion to apply the requirements</a:t>
            </a:r>
            <a:endParaRPr dirty="0"/>
          </a:p>
          <a:p>
            <a:pPr marL="1371600" lvl="2" indent="-228600" algn="l" rtl="0">
              <a:lnSpc>
                <a:spcPct val="115000"/>
              </a:lnSpc>
              <a:spcBef>
                <a:spcPts val="0"/>
              </a:spcBef>
              <a:spcAft>
                <a:spcPts val="0"/>
              </a:spcAft>
              <a:buSzPts val="1600"/>
              <a:buNone/>
            </a:pPr>
            <a:endParaRPr dirty="0"/>
          </a:p>
          <a:p>
            <a:pPr marL="1051561" lvl="2" indent="0" algn="l" rtl="0">
              <a:lnSpc>
                <a:spcPct val="115000"/>
              </a:lnSpc>
              <a:spcBef>
                <a:spcPts val="0"/>
              </a:spcBef>
              <a:spcAft>
                <a:spcPts val="0"/>
              </a:spcAft>
              <a:buSzPts val="1600"/>
              <a:buNone/>
            </a:pPr>
            <a:endParaRPr dirty="0"/>
          </a:p>
          <a:p>
            <a:pPr marL="914400" lvl="1" indent="-228600" algn="l" rtl="0">
              <a:lnSpc>
                <a:spcPct val="115000"/>
              </a:lnSpc>
              <a:spcBef>
                <a:spcPts val="0"/>
              </a:spcBef>
              <a:spcAft>
                <a:spcPts val="0"/>
              </a:spcAft>
              <a:buSzPts val="1600"/>
              <a:buNone/>
            </a:pPr>
            <a:endParaRPr dirty="0"/>
          </a:p>
          <a:p>
            <a:pPr marL="594360" lvl="1" indent="0" algn="l" rtl="0">
              <a:lnSpc>
                <a:spcPct val="115000"/>
              </a:lnSpc>
              <a:spcBef>
                <a:spcPts val="0"/>
              </a:spcBef>
              <a:spcAft>
                <a:spcPts val="0"/>
              </a:spcAft>
              <a:buSzPts val="1600"/>
              <a:buNone/>
            </a:pPr>
            <a:endParaRPr dirty="0"/>
          </a:p>
        </p:txBody>
      </p:sp>
      <p:sp>
        <p:nvSpPr>
          <p:cNvPr id="174" name="Google Shape;174;p14"/>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pic>
        <p:nvPicPr>
          <p:cNvPr id="175" name="Google Shape;175;p14"/>
          <p:cNvPicPr preferRelativeResize="0"/>
          <p:nvPr/>
        </p:nvPicPr>
        <p:blipFill rotWithShape="1">
          <a:blip r:embed="rId3">
            <a:alphaModFix/>
          </a:blip>
          <a:srcRect/>
          <a:stretch/>
        </p:blipFill>
        <p:spPr>
          <a:xfrm>
            <a:off x="7258050" y="2048827"/>
            <a:ext cx="4771009" cy="32140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79"/>
        <p:cNvGrpSpPr/>
        <p:nvPr/>
      </p:nvGrpSpPr>
      <p:grpSpPr>
        <a:xfrm>
          <a:off x="0" y="0"/>
          <a:ext cx="0" cy="0"/>
          <a:chOff x="0" y="0"/>
          <a:chExt cx="0" cy="0"/>
        </a:xfrm>
      </p:grpSpPr>
      <p:sp>
        <p:nvSpPr>
          <p:cNvPr id="180" name="Google Shape;180;p15"/>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81" name="Google Shape;181;p15"/>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82" name="Google Shape;182;p15"/>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DD</a:t>
            </a:r>
            <a:endParaRPr/>
          </a:p>
          <a:p>
            <a:pPr marL="914400" lvl="1" indent="-320040" algn="l" rtl="0">
              <a:lnSpc>
                <a:spcPct val="100000"/>
              </a:lnSpc>
              <a:spcBef>
                <a:spcPts val="1000"/>
              </a:spcBef>
              <a:spcAft>
                <a:spcPts val="0"/>
              </a:spcAft>
              <a:buSzPts val="1440"/>
              <a:buChar char="►"/>
            </a:pPr>
            <a:r>
              <a:rPr lang="en-US"/>
              <a:t>10.7.1.1  Newly installed modular rooms and sleep pods provided in indoor locations shall comply with 10.7.1 through 10.7.5.2 </a:t>
            </a:r>
            <a:r>
              <a:rPr lang="en-US" u="sng"/>
              <a:t>and be approved by the AHJ</a:t>
            </a:r>
            <a:r>
              <a:rPr lang="en-US"/>
              <a:t>.</a:t>
            </a:r>
            <a:endParaRPr/>
          </a:p>
          <a:p>
            <a:pPr marL="1371600" lvl="2" indent="-320039" algn="l" rtl="0">
              <a:lnSpc>
                <a:spcPct val="100000"/>
              </a:lnSpc>
              <a:spcBef>
                <a:spcPts val="1000"/>
              </a:spcBef>
              <a:spcAft>
                <a:spcPts val="0"/>
              </a:spcAft>
              <a:buSzPts val="1440"/>
              <a:buChar char="►"/>
            </a:pPr>
            <a:r>
              <a:rPr lang="en-US"/>
              <a:t>Again, gives the AHJ discretion </a:t>
            </a:r>
            <a:endParaRPr/>
          </a:p>
          <a:p>
            <a:pPr marL="914400" lvl="1" indent="-320040" algn="l" rtl="0">
              <a:lnSpc>
                <a:spcPct val="100000"/>
              </a:lnSpc>
              <a:spcBef>
                <a:spcPts val="1000"/>
              </a:spcBef>
              <a:spcAft>
                <a:spcPts val="0"/>
              </a:spcAft>
              <a:buSzPts val="1440"/>
              <a:buChar char="►"/>
            </a:pPr>
            <a:r>
              <a:rPr lang="en-US"/>
              <a:t>Bolsters Section 10.7.5.1 which allows modular rooms and sleep pods only in approved locations</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83" name="Google Shape;183;p15"/>
          <p:cNvPicPr preferRelativeResize="0"/>
          <p:nvPr/>
        </p:nvPicPr>
        <p:blipFill rotWithShape="1">
          <a:blip r:embed="rId3">
            <a:alphaModFix/>
          </a:blip>
          <a:srcRect/>
          <a:stretch/>
        </p:blipFill>
        <p:spPr>
          <a:xfrm>
            <a:off x="8359272" y="3898179"/>
            <a:ext cx="3152680" cy="1935040"/>
          </a:xfrm>
          <a:prstGeom prst="rect">
            <a:avLst/>
          </a:prstGeom>
          <a:noFill/>
          <a:ln>
            <a:noFill/>
          </a:ln>
        </p:spPr>
      </p:pic>
      <p:pic>
        <p:nvPicPr>
          <p:cNvPr id="184" name="Google Shape;184;p15"/>
          <p:cNvPicPr preferRelativeResize="0"/>
          <p:nvPr/>
        </p:nvPicPr>
        <p:blipFill rotWithShape="1">
          <a:blip r:embed="rId4">
            <a:alphaModFix/>
          </a:blip>
          <a:srcRect/>
          <a:stretch/>
        </p:blipFill>
        <p:spPr>
          <a:xfrm>
            <a:off x="1293495" y="4155041"/>
            <a:ext cx="2341245" cy="2081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90" name="Google Shape;190;p1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91" name="Google Shape;191;p16"/>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EE</a:t>
            </a:r>
            <a:endParaRPr dirty="0"/>
          </a:p>
          <a:p>
            <a:pPr marL="914400" lvl="1" indent="-320040" algn="l" rtl="0">
              <a:lnSpc>
                <a:spcPct val="100000"/>
              </a:lnSpc>
              <a:spcBef>
                <a:spcPts val="1000"/>
              </a:spcBef>
              <a:spcAft>
                <a:spcPts val="0"/>
              </a:spcAft>
              <a:buSzPts val="1440"/>
              <a:buChar char="►"/>
            </a:pPr>
            <a:r>
              <a:rPr lang="en-US" dirty="0"/>
              <a:t>11.8.3.1  High-rise buildings shall be protected throughout by an approved, supervised automatic sprinkler system in accordance with Section 9.7.  A sprinkler control valve and a waterflow device shall be provided for each floor.  </a:t>
            </a:r>
            <a:r>
              <a:rPr lang="en-US" u="sng" dirty="0"/>
              <a:t>High-rise buildings do not include a structure or building used exclusively for open-air parking.</a:t>
            </a:r>
          </a:p>
          <a:p>
            <a:pPr marL="914400" lvl="1" indent="-320040" algn="l" rtl="0">
              <a:lnSpc>
                <a:spcPct val="100000"/>
              </a:lnSpc>
              <a:spcBef>
                <a:spcPts val="1000"/>
              </a:spcBef>
              <a:spcAft>
                <a:spcPts val="0"/>
              </a:spcAft>
              <a:buSzPts val="1440"/>
              <a:buChar char="►"/>
            </a:pPr>
            <a:endParaRPr lang="en-US" dirty="0"/>
          </a:p>
          <a:p>
            <a:pPr marL="914400" lvl="1" indent="-320040" algn="l" rtl="0">
              <a:lnSpc>
                <a:spcPct val="100000"/>
              </a:lnSpc>
              <a:spcBef>
                <a:spcPts val="1000"/>
              </a:spcBef>
              <a:spcAft>
                <a:spcPts val="0"/>
              </a:spcAft>
              <a:buSzPts val="1440"/>
              <a:buChar char="►"/>
            </a:pPr>
            <a:r>
              <a:rPr lang="en-US" dirty="0"/>
              <a:t>Adds a sentence to indicate that open-air parking structures are not required to comply with the requirements of this Section.  This correlates this requirement for the definition and protection in open-air parking garages stated in the Maryland Public Safety Article.</a:t>
            </a:r>
            <a:endParaRPr dirty="0"/>
          </a:p>
          <a:p>
            <a:pPr marL="1371600" lvl="2" indent="-228599"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1032" name="Picture 8" descr="Ten Houston Parking Facilities: A Portfolio - Texas ...">
            <a:extLst>
              <a:ext uri="{FF2B5EF4-FFF2-40B4-BE49-F238E27FC236}">
                <a16:creationId xmlns:a16="http://schemas.microsoft.com/office/drawing/2014/main" id="{B0659A4A-CA53-42E5-91AB-B97C25AE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5612" y="4477838"/>
            <a:ext cx="2137881" cy="1551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90" name="Google Shape;190;p1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91" name="Google Shape;191;p16"/>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FF</a:t>
            </a:r>
            <a:endParaRPr/>
          </a:p>
          <a:p>
            <a:pPr marL="914400" lvl="1" indent="-320040" algn="l" rtl="0">
              <a:lnSpc>
                <a:spcPct val="100000"/>
              </a:lnSpc>
              <a:spcBef>
                <a:spcPts val="1000"/>
              </a:spcBef>
              <a:spcAft>
                <a:spcPts val="0"/>
              </a:spcAft>
              <a:buSzPts val="1440"/>
              <a:buChar char="►"/>
            </a:pPr>
            <a:r>
              <a:rPr lang="en-US"/>
              <a:t>11.8.6.1  The location, design, content, and fire department access of the emergency command center shall be approved by the </a:t>
            </a:r>
            <a:r>
              <a:rPr lang="en-US" strike="sngStrike"/>
              <a:t>fire department </a:t>
            </a:r>
            <a:r>
              <a:rPr lang="en-US" u="sng"/>
              <a:t>AHJ</a:t>
            </a:r>
            <a:r>
              <a:rPr lang="en-US"/>
              <a:t>.</a:t>
            </a:r>
            <a:endParaRPr/>
          </a:p>
          <a:p>
            <a:pPr marL="914400" lvl="1" indent="-320040" algn="l" rtl="0">
              <a:lnSpc>
                <a:spcPct val="100000"/>
              </a:lnSpc>
              <a:spcBef>
                <a:spcPts val="1000"/>
              </a:spcBef>
              <a:spcAft>
                <a:spcPts val="0"/>
              </a:spcAft>
              <a:buSzPts val="1440"/>
              <a:buChar char="►"/>
            </a:pPr>
            <a:r>
              <a:rPr lang="en-US"/>
              <a:t>11.8.6.2  The emergency command center shall be separated from the remainder of the building by a fire barrier having a fire resistance rating of not less than 1 hour, unless otherwise approved by the </a:t>
            </a:r>
            <a:r>
              <a:rPr lang="en-US" strike="sngStrike"/>
              <a:t>fire department </a:t>
            </a:r>
            <a:r>
              <a:rPr lang="en-US" u="sng"/>
              <a:t>AHJ</a:t>
            </a:r>
            <a:r>
              <a:rPr lang="en-US"/>
              <a:t>.</a:t>
            </a:r>
            <a:endParaRPr/>
          </a:p>
          <a:p>
            <a:pPr marL="914400" lvl="1" indent="-320040" algn="l" rtl="0">
              <a:lnSpc>
                <a:spcPct val="100000"/>
              </a:lnSpc>
              <a:spcBef>
                <a:spcPts val="1000"/>
              </a:spcBef>
              <a:spcAft>
                <a:spcPts val="0"/>
              </a:spcAft>
              <a:buSzPts val="1440"/>
              <a:buChar char="►"/>
            </a:pPr>
            <a:r>
              <a:rPr lang="en-US"/>
              <a:t>Both amendments clarify situations where other agencies are the AHJ</a:t>
            </a:r>
            <a:endParaRPr/>
          </a:p>
          <a:p>
            <a:pPr marL="1371600" lvl="2" indent="-228599"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spTree>
    <p:extLst>
      <p:ext uri="{BB962C8B-B14F-4D97-AF65-F5344CB8AC3E}">
        <p14:creationId xmlns:p14="http://schemas.microsoft.com/office/powerpoint/2010/main" val="40202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95"/>
        <p:cNvGrpSpPr/>
        <p:nvPr/>
      </p:nvGrpSpPr>
      <p:grpSpPr>
        <a:xfrm>
          <a:off x="0" y="0"/>
          <a:ext cx="0" cy="0"/>
          <a:chOff x="0" y="0"/>
          <a:chExt cx="0" cy="0"/>
        </a:xfrm>
      </p:grpSpPr>
      <p:sp>
        <p:nvSpPr>
          <p:cNvPr id="196" name="Google Shape;196;p17"/>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97" name="Google Shape;197;p17"/>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98" name="Google Shape;198;p17"/>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HH</a:t>
            </a:r>
            <a:endParaRPr/>
          </a:p>
          <a:p>
            <a:pPr marL="914400" lvl="1" indent="-320040" algn="l" rtl="0">
              <a:lnSpc>
                <a:spcPct val="100000"/>
              </a:lnSpc>
              <a:spcBef>
                <a:spcPts val="1000"/>
              </a:spcBef>
              <a:spcAft>
                <a:spcPts val="0"/>
              </a:spcAft>
              <a:buSzPts val="1440"/>
              <a:buChar char="►"/>
            </a:pPr>
            <a:r>
              <a:rPr lang="en-US"/>
              <a:t>Delete Section 11.12  Animal Housing Facilities</a:t>
            </a:r>
            <a:endParaRPr/>
          </a:p>
          <a:p>
            <a:pPr marL="914400" lvl="1" indent="-320040" algn="l" rtl="0">
              <a:lnSpc>
                <a:spcPct val="100000"/>
              </a:lnSpc>
              <a:spcBef>
                <a:spcPts val="1000"/>
              </a:spcBef>
              <a:spcAft>
                <a:spcPts val="0"/>
              </a:spcAft>
              <a:buSzPts val="1440"/>
              <a:buChar char="►"/>
            </a:pPr>
            <a:r>
              <a:rPr lang="en-US"/>
              <a:t>Consistent with removing NFPA 150 from Chapter 2</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99" name="Google Shape;199;p17"/>
          <p:cNvPicPr preferRelativeResize="0"/>
          <p:nvPr/>
        </p:nvPicPr>
        <p:blipFill rotWithShape="1">
          <a:blip r:embed="rId3">
            <a:alphaModFix/>
          </a:blip>
          <a:srcRect/>
          <a:stretch/>
        </p:blipFill>
        <p:spPr>
          <a:xfrm>
            <a:off x="8642985" y="1674127"/>
            <a:ext cx="2136105" cy="27727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03"/>
        <p:cNvGrpSpPr/>
        <p:nvPr/>
      </p:nvGrpSpPr>
      <p:grpSpPr>
        <a:xfrm>
          <a:off x="0" y="0"/>
          <a:ext cx="0" cy="0"/>
          <a:chOff x="0" y="0"/>
          <a:chExt cx="0" cy="0"/>
        </a:xfrm>
      </p:grpSpPr>
      <p:sp>
        <p:nvSpPr>
          <p:cNvPr id="204" name="Google Shape;204;p18"/>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05" name="Google Shape;205;p18"/>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06" name="Google Shape;206;p18"/>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II</a:t>
            </a:r>
            <a:endParaRPr/>
          </a:p>
          <a:p>
            <a:pPr marL="914400" lvl="1" indent="-320040" algn="l" rtl="0">
              <a:lnSpc>
                <a:spcPct val="100000"/>
              </a:lnSpc>
              <a:spcBef>
                <a:spcPts val="1000"/>
              </a:spcBef>
              <a:spcAft>
                <a:spcPts val="0"/>
              </a:spcAft>
              <a:buSzPts val="1440"/>
              <a:buChar char="►"/>
            </a:pPr>
            <a:r>
              <a:rPr lang="en-US"/>
              <a:t>Delete Paragraphs 12.2.1.2, 14.2.1.5, 16.2.1.1, 28.2.1.4, 30.2.1.3, 32.2.2.7, 36.2.1.6, 38.2.1.5, 40.2.1.3, 42.2.1.3, Subparagraphs 16.6.2.1.2, 32.3.2.1.3, and Subsection 26.2.4.</a:t>
            </a:r>
            <a:endParaRPr/>
          </a:p>
          <a:p>
            <a:pPr marL="594360" lvl="1" indent="0" algn="l" rtl="0">
              <a:lnSpc>
                <a:spcPct val="100000"/>
              </a:lnSpc>
              <a:spcBef>
                <a:spcPts val="1000"/>
              </a:spcBef>
              <a:spcAft>
                <a:spcPts val="0"/>
              </a:spcAft>
              <a:buSzPts val="1440"/>
              <a:buNone/>
            </a:pPr>
            <a:endParaRPr/>
          </a:p>
        </p:txBody>
      </p:sp>
      <p:pic>
        <p:nvPicPr>
          <p:cNvPr id="207" name="Google Shape;207;p18"/>
          <p:cNvPicPr preferRelativeResize="0"/>
          <p:nvPr/>
        </p:nvPicPr>
        <p:blipFill rotWithShape="1">
          <a:blip r:embed="rId3">
            <a:alphaModFix/>
          </a:blip>
          <a:srcRect/>
          <a:stretch/>
        </p:blipFill>
        <p:spPr>
          <a:xfrm>
            <a:off x="9384340" y="1110887"/>
            <a:ext cx="2380200" cy="1501090"/>
          </a:xfrm>
          <a:prstGeom prst="rect">
            <a:avLst/>
          </a:prstGeom>
          <a:noFill/>
          <a:ln>
            <a:noFill/>
          </a:ln>
        </p:spPr>
      </p:pic>
      <p:pic>
        <p:nvPicPr>
          <p:cNvPr id="208" name="Google Shape;208;p18"/>
          <p:cNvPicPr preferRelativeResize="0"/>
          <p:nvPr/>
        </p:nvPicPr>
        <p:blipFill rotWithShape="1">
          <a:blip r:embed="rId4">
            <a:alphaModFix/>
          </a:blip>
          <a:srcRect/>
          <a:stretch/>
        </p:blipFill>
        <p:spPr>
          <a:xfrm>
            <a:off x="561078" y="3200273"/>
            <a:ext cx="11383589" cy="7259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a:spLocks noGrp="1"/>
          </p:cNvSpPr>
          <p:nvPr>
            <p:ph type="title"/>
          </p:nvPr>
        </p:nvSpPr>
        <p:spPr>
          <a:xfrm>
            <a:off x="0" y="0"/>
            <a:ext cx="7442400" cy="96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sz="3600" b="1">
                <a:solidFill>
                  <a:srgbClr val="FCB040"/>
                </a:solidFill>
                <a:latin typeface="Georgia"/>
                <a:ea typeface="Georgia"/>
                <a:cs typeface="Georgia"/>
                <a:sym typeface="Georgia"/>
              </a:rPr>
              <a:t>State of Maryland</a:t>
            </a:r>
            <a:endParaRPr sz="3600" b="1">
              <a:solidFill>
                <a:srgbClr val="FCB040"/>
              </a:solidFill>
              <a:latin typeface="Georgia"/>
              <a:ea typeface="Georgia"/>
              <a:cs typeface="Georgia"/>
              <a:sym typeface="Georgia"/>
            </a:endParaRPr>
          </a:p>
        </p:txBody>
      </p:sp>
      <p:sp>
        <p:nvSpPr>
          <p:cNvPr id="72" name="Google Shape;72;p2"/>
          <p:cNvSpPr txBox="1">
            <a:spLocks noGrp="1"/>
          </p:cNvSpPr>
          <p:nvPr>
            <p:ph type="body" idx="1"/>
          </p:nvPr>
        </p:nvSpPr>
        <p:spPr>
          <a:xfrm>
            <a:off x="587820" y="1557745"/>
            <a:ext cx="8249100" cy="4279200"/>
          </a:xfrm>
          <a:prstGeom prst="rect">
            <a:avLst/>
          </a:prstGeom>
          <a:noFill/>
          <a:ln>
            <a:noFill/>
          </a:ln>
        </p:spPr>
        <p:txBody>
          <a:bodyPr spcFirstLastPara="1" wrap="square" lIns="91425" tIns="45700" rIns="91425" bIns="45700" anchor="t" anchorCtr="0">
            <a:normAutofit fontScale="92500" lnSpcReduction="10000"/>
          </a:bodyPr>
          <a:lstStyle/>
          <a:p>
            <a:pPr marL="342900" lvl="0" indent="-327660" algn="l" rtl="0">
              <a:lnSpc>
                <a:spcPct val="100000"/>
              </a:lnSpc>
              <a:spcBef>
                <a:spcPts val="0"/>
              </a:spcBef>
              <a:spcAft>
                <a:spcPts val="0"/>
              </a:spcAft>
              <a:buSzPct val="66666"/>
              <a:buChar char="►"/>
            </a:pPr>
            <a:r>
              <a:rPr lang="en-US" sz="2000"/>
              <a:t>Adopted June 23, 2025, Errata #1, July 15, 2025</a:t>
            </a:r>
            <a:endParaRPr sz="1500"/>
          </a:p>
          <a:p>
            <a:pPr marL="457200" lvl="0" indent="0" algn="l" rtl="0">
              <a:lnSpc>
                <a:spcPct val="100000"/>
              </a:lnSpc>
              <a:spcBef>
                <a:spcPts val="0"/>
              </a:spcBef>
              <a:spcAft>
                <a:spcPts val="0"/>
              </a:spcAft>
              <a:buSzPct val="77837"/>
              <a:buNone/>
            </a:pPr>
            <a:endParaRPr sz="2000"/>
          </a:p>
          <a:p>
            <a:pPr marL="342900" lvl="0" indent="-327660" algn="l" rtl="0">
              <a:lnSpc>
                <a:spcPct val="100000"/>
              </a:lnSpc>
              <a:spcBef>
                <a:spcPts val="1000"/>
              </a:spcBef>
              <a:spcAft>
                <a:spcPts val="0"/>
              </a:spcAft>
              <a:buSzPct val="66666"/>
              <a:buChar char="►"/>
            </a:pPr>
            <a:r>
              <a:rPr lang="en-US" sz="2000"/>
              <a:t>NFPA 1 and NFPA 101, 2024 editions incorporated</a:t>
            </a:r>
            <a:endParaRPr/>
          </a:p>
          <a:p>
            <a:pPr marL="342900" lvl="0" indent="-249343" algn="l" rtl="0">
              <a:lnSpc>
                <a:spcPct val="100000"/>
              </a:lnSpc>
              <a:spcBef>
                <a:spcPts val="1000"/>
              </a:spcBef>
              <a:spcAft>
                <a:spcPts val="0"/>
              </a:spcAft>
              <a:buSzPct val="66666"/>
              <a:buNone/>
            </a:pPr>
            <a:endParaRPr sz="2000"/>
          </a:p>
          <a:p>
            <a:pPr marL="342900" lvl="1" indent="-327660" algn="l" rtl="0">
              <a:lnSpc>
                <a:spcPct val="100000"/>
              </a:lnSpc>
              <a:spcBef>
                <a:spcPts val="1000"/>
              </a:spcBef>
              <a:spcAft>
                <a:spcPts val="0"/>
              </a:spcAft>
              <a:buSzPct val="80000"/>
              <a:buChar char="►"/>
            </a:pPr>
            <a:r>
              <a:rPr lang="en-US" sz="2000"/>
              <a:t>95 Amendments to NFPA 1</a:t>
            </a:r>
            <a:endParaRPr/>
          </a:p>
          <a:p>
            <a:pPr marL="800100" lvl="2" indent="-327660" algn="l" rtl="0">
              <a:lnSpc>
                <a:spcPct val="100000"/>
              </a:lnSpc>
              <a:spcBef>
                <a:spcPts val="1000"/>
              </a:spcBef>
              <a:spcAft>
                <a:spcPts val="0"/>
              </a:spcAft>
              <a:buSzPct val="80000"/>
              <a:buChar char="►"/>
            </a:pPr>
            <a:r>
              <a:rPr lang="en-US" sz="2000"/>
              <a:t>38 are new</a:t>
            </a:r>
            <a:endParaRPr/>
          </a:p>
          <a:p>
            <a:pPr marL="800100" lvl="2" indent="-233679" algn="l" rtl="0">
              <a:lnSpc>
                <a:spcPct val="100000"/>
              </a:lnSpc>
              <a:spcBef>
                <a:spcPts val="1000"/>
              </a:spcBef>
              <a:spcAft>
                <a:spcPts val="0"/>
              </a:spcAft>
              <a:buSzPct val="80000"/>
              <a:buNone/>
            </a:pPr>
            <a:endParaRPr sz="2000"/>
          </a:p>
          <a:p>
            <a:pPr marL="342900" lvl="1" indent="-327660" algn="l" rtl="0">
              <a:lnSpc>
                <a:spcPct val="100000"/>
              </a:lnSpc>
              <a:spcBef>
                <a:spcPts val="1000"/>
              </a:spcBef>
              <a:spcAft>
                <a:spcPts val="0"/>
              </a:spcAft>
              <a:buSzPct val="80000"/>
              <a:buChar char="►"/>
            </a:pPr>
            <a:r>
              <a:rPr lang="en-US" sz="2000"/>
              <a:t>70 Amendments to NFPA 101</a:t>
            </a:r>
            <a:endParaRPr/>
          </a:p>
          <a:p>
            <a:pPr marL="800100" lvl="2" indent="-327660" algn="l" rtl="0">
              <a:lnSpc>
                <a:spcPct val="100000"/>
              </a:lnSpc>
              <a:spcBef>
                <a:spcPts val="1000"/>
              </a:spcBef>
              <a:spcAft>
                <a:spcPts val="0"/>
              </a:spcAft>
              <a:buSzPct val="80000"/>
              <a:buChar char="►"/>
            </a:pPr>
            <a:r>
              <a:rPr lang="en-US" sz="2000"/>
              <a:t>33 are new</a:t>
            </a:r>
            <a:endParaRPr/>
          </a:p>
          <a:p>
            <a:pPr marL="800100" lvl="2" indent="-233679" algn="l" rtl="0">
              <a:lnSpc>
                <a:spcPct val="100000"/>
              </a:lnSpc>
              <a:spcBef>
                <a:spcPts val="1000"/>
              </a:spcBef>
              <a:spcAft>
                <a:spcPts val="0"/>
              </a:spcAft>
              <a:buSzPct val="80000"/>
              <a:buNone/>
            </a:pPr>
            <a:endParaRPr sz="2000"/>
          </a:p>
          <a:p>
            <a:pPr marL="342900" lvl="1" indent="-327660" algn="l" rtl="0">
              <a:lnSpc>
                <a:spcPct val="100000"/>
              </a:lnSpc>
              <a:spcBef>
                <a:spcPts val="1000"/>
              </a:spcBef>
              <a:spcAft>
                <a:spcPts val="0"/>
              </a:spcAft>
              <a:buSzPct val="80000"/>
              <a:buChar char="►"/>
            </a:pPr>
            <a:r>
              <a:rPr lang="en-US" sz="2000"/>
              <a:t>Total of 71 new amendments</a:t>
            </a:r>
            <a:endParaRPr sz="2000"/>
          </a:p>
          <a:p>
            <a:pPr marL="0" lvl="1" indent="0" algn="l" rtl="0">
              <a:lnSpc>
                <a:spcPct val="100000"/>
              </a:lnSpc>
              <a:spcBef>
                <a:spcPts val="1000"/>
              </a:spcBef>
              <a:spcAft>
                <a:spcPts val="0"/>
              </a:spcAft>
              <a:buSzPct val="80000"/>
              <a:buNone/>
            </a:pPr>
            <a:endParaRPr sz="2000"/>
          </a:p>
        </p:txBody>
      </p:sp>
      <p:sp>
        <p:nvSpPr>
          <p:cNvPr id="73" name="Google Shape;73;p2"/>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FCB040"/>
                </a:solidFill>
                <a:latin typeface="Georgia"/>
                <a:ea typeface="Georgia"/>
                <a:cs typeface="Georgia"/>
                <a:sym typeface="Georgia"/>
              </a:rPr>
              <a:t>Fire Prevention Code</a:t>
            </a:r>
            <a:endParaRPr sz="3300" b="1" i="0" u="none" strike="noStrike" cap="none">
              <a:solidFill>
                <a:srgbClr val="FCB040"/>
              </a:solidFill>
              <a:latin typeface="Georgia"/>
              <a:ea typeface="Georgia"/>
              <a:cs typeface="Georgia"/>
              <a:sym typeface="Georgia"/>
            </a:endParaRPr>
          </a:p>
        </p:txBody>
      </p:sp>
      <p:pic>
        <p:nvPicPr>
          <p:cNvPr id="74" name="Google Shape;74;p2"/>
          <p:cNvPicPr preferRelativeResize="0"/>
          <p:nvPr/>
        </p:nvPicPr>
        <p:blipFill rotWithShape="1">
          <a:blip r:embed="rId3">
            <a:alphaModFix/>
          </a:blip>
          <a:srcRect/>
          <a:stretch/>
        </p:blipFill>
        <p:spPr>
          <a:xfrm>
            <a:off x="7294245" y="1704971"/>
            <a:ext cx="1804035" cy="2403854"/>
          </a:xfrm>
          <a:prstGeom prst="rect">
            <a:avLst/>
          </a:prstGeom>
          <a:noFill/>
          <a:ln>
            <a:noFill/>
          </a:ln>
        </p:spPr>
      </p:pic>
      <p:pic>
        <p:nvPicPr>
          <p:cNvPr id="75" name="Google Shape;75;p2"/>
          <p:cNvPicPr preferRelativeResize="0"/>
          <p:nvPr/>
        </p:nvPicPr>
        <p:blipFill rotWithShape="1">
          <a:blip r:embed="rId4">
            <a:alphaModFix/>
          </a:blip>
          <a:srcRect/>
          <a:stretch/>
        </p:blipFill>
        <p:spPr>
          <a:xfrm>
            <a:off x="9691688" y="1704970"/>
            <a:ext cx="1821242" cy="24038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03"/>
        <p:cNvGrpSpPr/>
        <p:nvPr/>
      </p:nvGrpSpPr>
      <p:grpSpPr>
        <a:xfrm>
          <a:off x="0" y="0"/>
          <a:ext cx="0" cy="0"/>
          <a:chOff x="0" y="0"/>
          <a:chExt cx="0" cy="0"/>
        </a:xfrm>
      </p:grpSpPr>
      <p:sp>
        <p:nvSpPr>
          <p:cNvPr id="204" name="Google Shape;204;p18"/>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05" name="Google Shape;205;p18"/>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06" name="Google Shape;206;p18"/>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JJ</a:t>
            </a:r>
            <a:endParaRPr dirty="0"/>
          </a:p>
          <a:p>
            <a:pPr marL="914400" lvl="1" indent="-320040" algn="l" rtl="0">
              <a:lnSpc>
                <a:spcPct val="100000"/>
              </a:lnSpc>
              <a:spcBef>
                <a:spcPts val="1000"/>
              </a:spcBef>
              <a:spcAft>
                <a:spcPts val="0"/>
              </a:spcAft>
              <a:buSzPts val="1440"/>
              <a:buChar char="►"/>
            </a:pPr>
            <a:r>
              <a:rPr lang="en-US" u="sng" dirty="0"/>
              <a:t>Amend Paragraphs 12.3.4.1 and 13.3.4.1 to add the following;</a:t>
            </a:r>
          </a:p>
          <a:p>
            <a:pPr marL="1051560" lvl="1" indent="-457200" algn="l" rtl="0">
              <a:lnSpc>
                <a:spcPct val="100000"/>
              </a:lnSpc>
              <a:spcBef>
                <a:spcPts val="1000"/>
              </a:spcBef>
              <a:spcAft>
                <a:spcPts val="0"/>
              </a:spcAft>
              <a:buSzPts val="1440"/>
              <a:buAutoNum type="arabicParenBoth"/>
            </a:pPr>
            <a:r>
              <a:rPr lang="en-US" u="sng" dirty="0"/>
              <a:t>Not less than two separate exits shall be provided on every story.</a:t>
            </a:r>
          </a:p>
          <a:p>
            <a:pPr marL="1051560" lvl="1" indent="-457200" algn="l" rtl="0">
              <a:lnSpc>
                <a:spcPct val="100000"/>
              </a:lnSpc>
              <a:spcBef>
                <a:spcPts val="1000"/>
              </a:spcBef>
              <a:spcAft>
                <a:spcPts val="0"/>
              </a:spcAft>
              <a:buSzPts val="1440"/>
              <a:buAutoNum type="arabicParenBoth"/>
            </a:pPr>
            <a:r>
              <a:rPr lang="en-US" u="sng" dirty="0"/>
              <a:t>Not less than two separate exits shall be accessible from every part or every story.</a:t>
            </a:r>
          </a:p>
          <a:p>
            <a:pPr marL="1051560" lvl="1" indent="-457200" algn="l" rtl="0">
              <a:lnSpc>
                <a:spcPct val="100000"/>
              </a:lnSpc>
              <a:spcBef>
                <a:spcPts val="1000"/>
              </a:spcBef>
              <a:spcAft>
                <a:spcPts val="0"/>
              </a:spcAft>
              <a:buSzPts val="1440"/>
              <a:buAutoNum type="arabicParenBoth"/>
            </a:pPr>
            <a:endParaRPr lang="en-US" dirty="0"/>
          </a:p>
          <a:p>
            <a:pPr marL="594360" lvl="1" indent="0" algn="l" rtl="0">
              <a:lnSpc>
                <a:spcPct val="100000"/>
              </a:lnSpc>
              <a:spcBef>
                <a:spcPts val="1000"/>
              </a:spcBef>
              <a:spcAft>
                <a:spcPts val="0"/>
              </a:spcAft>
              <a:buSzPts val="1440"/>
              <a:buNone/>
            </a:pPr>
            <a:r>
              <a:rPr lang="en-US" b="1" dirty="0"/>
              <a:t>12.3.4.1</a:t>
            </a:r>
            <a:r>
              <a:rPr lang="en-US" dirty="0"/>
              <a:t> The number of means of egress shall be in accordance              with Section 7.4, other than exits for fenced outdoor assembly           occupancies in accordance with 12.2.4.4.</a:t>
            </a:r>
            <a:endParaRPr dirty="0"/>
          </a:p>
          <a:p>
            <a:pPr marL="594360" lvl="1" indent="0" algn="l" rtl="0">
              <a:lnSpc>
                <a:spcPct val="100000"/>
              </a:lnSpc>
              <a:spcBef>
                <a:spcPts val="1000"/>
              </a:spcBef>
              <a:spcAft>
                <a:spcPts val="0"/>
              </a:spcAft>
              <a:buSzPts val="1440"/>
              <a:buNone/>
            </a:pPr>
            <a:endParaRPr dirty="0"/>
          </a:p>
        </p:txBody>
      </p:sp>
      <p:pic>
        <p:nvPicPr>
          <p:cNvPr id="2050" name="Picture 2" descr="The Assembly Room - KasCon">
            <a:extLst>
              <a:ext uri="{FF2B5EF4-FFF2-40B4-BE49-F238E27FC236}">
                <a16:creationId xmlns:a16="http://schemas.microsoft.com/office/drawing/2014/main" id="{6B63011F-F723-42E1-B952-BD10A7CAC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1123" y="4045907"/>
            <a:ext cx="3550877" cy="198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35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12"/>
        <p:cNvGrpSpPr/>
        <p:nvPr/>
      </p:nvGrpSpPr>
      <p:grpSpPr>
        <a:xfrm>
          <a:off x="0" y="0"/>
          <a:ext cx="0" cy="0"/>
          <a:chOff x="0" y="0"/>
          <a:chExt cx="0" cy="0"/>
        </a:xfrm>
      </p:grpSpPr>
      <p:sp>
        <p:nvSpPr>
          <p:cNvPr id="213" name="Google Shape;213;p19"/>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14" name="Google Shape;214;p19"/>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15" name="Google Shape;215;p19"/>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KK</a:t>
            </a:r>
            <a:endParaRPr/>
          </a:p>
          <a:p>
            <a:pPr marL="914400" lvl="1" indent="-320040" algn="l" rtl="0">
              <a:lnSpc>
                <a:spcPct val="100000"/>
              </a:lnSpc>
              <a:spcBef>
                <a:spcPts val="1000"/>
              </a:spcBef>
              <a:spcAft>
                <a:spcPts val="0"/>
              </a:spcAft>
              <a:buSzPts val="1440"/>
              <a:buChar char="►"/>
            </a:pPr>
            <a:r>
              <a:rPr lang="en-US"/>
              <a:t>The following assembly occupancies </a:t>
            </a:r>
            <a:r>
              <a:rPr lang="en-US" u="sng"/>
              <a:t>having an occupant load of 100 or more persons, or 5,000 or more square feet in area, or located on a floor other than the level of exit discharge</a:t>
            </a:r>
            <a:r>
              <a:rPr lang="en-US"/>
              <a:t> shall be protected throughout by an approved, electrically supervised automatic sprinkler system in accordance with 9.7.1.1(1) and 9.7.2.</a:t>
            </a:r>
            <a:endParaRPr/>
          </a:p>
          <a:p>
            <a:pPr marL="1371600" lvl="2" indent="-320039" algn="l" rtl="0">
              <a:lnSpc>
                <a:spcPct val="100000"/>
              </a:lnSpc>
              <a:spcBef>
                <a:spcPts val="1000"/>
              </a:spcBef>
              <a:spcAft>
                <a:spcPts val="0"/>
              </a:spcAft>
              <a:buSzPts val="1440"/>
              <a:buChar char="►"/>
            </a:pPr>
            <a:r>
              <a:rPr lang="en-US"/>
              <a:t>One of the more significant amendments</a:t>
            </a:r>
            <a:endParaRPr/>
          </a:p>
          <a:p>
            <a:pPr marL="1371600" lvl="2" indent="-320039" algn="l" rtl="0">
              <a:lnSpc>
                <a:spcPct val="100000"/>
              </a:lnSpc>
              <a:spcBef>
                <a:spcPts val="1000"/>
              </a:spcBef>
              <a:spcAft>
                <a:spcPts val="0"/>
              </a:spcAft>
              <a:buSzPts val="1440"/>
              <a:buChar char="►"/>
            </a:pPr>
            <a:r>
              <a:rPr lang="en-US"/>
              <a:t>Raises the threshold from 50 persons to 100</a:t>
            </a:r>
            <a:endParaRPr/>
          </a:p>
          <a:p>
            <a:pPr marL="1371600" lvl="2" indent="-320039" algn="l" rtl="0">
              <a:lnSpc>
                <a:spcPct val="100000"/>
              </a:lnSpc>
              <a:spcBef>
                <a:spcPts val="1000"/>
              </a:spcBef>
              <a:spcAft>
                <a:spcPts val="0"/>
              </a:spcAft>
              <a:buSzPts val="1440"/>
              <a:buChar char="►"/>
            </a:pPr>
            <a:r>
              <a:rPr lang="en-US"/>
              <a:t>Brings sprinkler requirements in line with IBC, Group A-2</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16" name="Google Shape;216;p19"/>
          <p:cNvPicPr preferRelativeResize="0"/>
          <p:nvPr/>
        </p:nvPicPr>
        <p:blipFill rotWithShape="1">
          <a:blip r:embed="rId3">
            <a:alphaModFix/>
          </a:blip>
          <a:srcRect/>
          <a:stretch/>
        </p:blipFill>
        <p:spPr>
          <a:xfrm>
            <a:off x="8802053" y="3349765"/>
            <a:ext cx="3108008" cy="2062457"/>
          </a:xfrm>
          <a:prstGeom prst="rect">
            <a:avLst/>
          </a:prstGeom>
          <a:noFill/>
          <a:ln>
            <a:noFill/>
          </a:ln>
        </p:spPr>
      </p:pic>
      <p:pic>
        <p:nvPicPr>
          <p:cNvPr id="217" name="Google Shape;217;p19"/>
          <p:cNvPicPr preferRelativeResize="0"/>
          <p:nvPr/>
        </p:nvPicPr>
        <p:blipFill rotWithShape="1">
          <a:blip r:embed="rId4">
            <a:alphaModFix/>
          </a:blip>
          <a:srcRect/>
          <a:stretch/>
        </p:blipFill>
        <p:spPr>
          <a:xfrm>
            <a:off x="309563" y="4816526"/>
            <a:ext cx="2273617" cy="15157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sp>
        <p:nvSpPr>
          <p:cNvPr id="222" name="Google Shape;222;p20"/>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23" name="Google Shape;223;p20"/>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24" name="Google Shape;224;p20"/>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LL</a:t>
            </a:r>
            <a:endParaRPr dirty="0"/>
          </a:p>
          <a:p>
            <a:pPr marL="914400" lvl="1" indent="-320040" algn="l" rtl="0">
              <a:lnSpc>
                <a:spcPct val="100000"/>
              </a:lnSpc>
              <a:spcBef>
                <a:spcPts val="1000"/>
              </a:spcBef>
              <a:spcAft>
                <a:spcPts val="0"/>
              </a:spcAft>
              <a:buSzPts val="1440"/>
              <a:buChar char="►"/>
            </a:pPr>
            <a:r>
              <a:rPr lang="en-US" dirty="0"/>
              <a:t>12.7.7.3*  In the following assembly occupancies, an audible announcement shall be made, or a projected image shall be shown, </a:t>
            </a:r>
            <a:r>
              <a:rPr lang="en-US" u="sng" dirty="0"/>
              <a:t>within 10 minutes</a:t>
            </a:r>
            <a:r>
              <a:rPr lang="en-US" dirty="0"/>
              <a:t> prior to the start of each program that notifies occupants of the location of the exits to be used in case of a fire or other emergency:  theaters, motion picture theaters, auditoriums, etc.</a:t>
            </a:r>
            <a:endParaRPr dirty="0"/>
          </a:p>
          <a:p>
            <a:pPr marL="1371600" lvl="2" indent="-320039" algn="l" rtl="0">
              <a:lnSpc>
                <a:spcPct val="100000"/>
              </a:lnSpc>
              <a:spcBef>
                <a:spcPts val="1000"/>
              </a:spcBef>
              <a:spcAft>
                <a:spcPts val="0"/>
              </a:spcAft>
              <a:buSzPts val="1440"/>
              <a:buChar char="►"/>
            </a:pPr>
            <a:r>
              <a:rPr lang="en-US" dirty="0"/>
              <a:t>Establishes a time requirement near to the start of the program</a:t>
            </a:r>
            <a:endParaRPr dirty="0"/>
          </a:p>
          <a:p>
            <a:pPr marL="1371600" lvl="2" indent="-320039" algn="l" rtl="0">
              <a:lnSpc>
                <a:spcPct val="100000"/>
              </a:lnSpc>
              <a:spcBef>
                <a:spcPts val="1000"/>
              </a:spcBef>
              <a:spcAft>
                <a:spcPts val="0"/>
              </a:spcAft>
              <a:buSzPts val="1440"/>
              <a:buChar char="►"/>
            </a:pPr>
            <a:r>
              <a:rPr lang="en-US" dirty="0"/>
              <a:t>Ensures that exits are identified when most viewers are present </a:t>
            </a:r>
            <a:endParaRPr dirty="0"/>
          </a:p>
          <a:p>
            <a:pPr marL="1051561" lvl="2" indent="0"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3074" name="Picture 2" descr="Buckeyes withstand mid-game evacuation ...">
            <a:extLst>
              <a:ext uri="{FF2B5EF4-FFF2-40B4-BE49-F238E27FC236}">
                <a16:creationId xmlns:a16="http://schemas.microsoft.com/office/drawing/2014/main" id="{98AF76FE-AA45-4901-8417-3E35BFF78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388" y="4428650"/>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28"/>
        <p:cNvGrpSpPr/>
        <p:nvPr/>
      </p:nvGrpSpPr>
      <p:grpSpPr>
        <a:xfrm>
          <a:off x="0" y="0"/>
          <a:ext cx="0" cy="0"/>
          <a:chOff x="0" y="0"/>
          <a:chExt cx="0" cy="0"/>
        </a:xfrm>
      </p:grpSpPr>
      <p:sp>
        <p:nvSpPr>
          <p:cNvPr id="229" name="Google Shape;229;p21"/>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30" name="Google Shape;230;p21"/>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31" name="Google Shape;231;p21"/>
          <p:cNvSpPr txBox="1">
            <a:spLocks noGrp="1"/>
          </p:cNvSpPr>
          <p:nvPr>
            <p:ph type="body" idx="1"/>
          </p:nvPr>
        </p:nvSpPr>
        <p:spPr>
          <a:xfrm>
            <a:off x="12033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NN</a:t>
            </a:r>
            <a:endParaRPr/>
          </a:p>
          <a:p>
            <a:pPr marL="914400" lvl="1" indent="-320040" algn="l" rtl="0">
              <a:lnSpc>
                <a:spcPct val="100000"/>
              </a:lnSpc>
              <a:spcBef>
                <a:spcPts val="1000"/>
              </a:spcBef>
              <a:spcAft>
                <a:spcPts val="0"/>
              </a:spcAft>
              <a:buSzPts val="1440"/>
              <a:buChar char="►"/>
            </a:pPr>
            <a:r>
              <a:rPr lang="en-US"/>
              <a:t>15.2.2.2.4.1(3)*  Two releasing motions shall be permitted where approved by the AHJ provided that releasing does not require simultaneous operations,</a:t>
            </a:r>
            <a:r>
              <a:rPr lang="en-US" u="sng"/>
              <a:t> the locking device is of a type that is readily distinguishable as locked,</a:t>
            </a:r>
            <a:r>
              <a:rPr lang="en-US"/>
              <a:t> and provided the door is not equipped with panic hardware or fire exit hardware.</a:t>
            </a:r>
            <a:endParaRPr/>
          </a:p>
          <a:p>
            <a:pPr marL="914400" lvl="1" indent="-320040" algn="l" rtl="0">
              <a:lnSpc>
                <a:spcPct val="100000"/>
              </a:lnSpc>
              <a:spcBef>
                <a:spcPts val="1000"/>
              </a:spcBef>
              <a:spcAft>
                <a:spcPts val="0"/>
              </a:spcAft>
              <a:buSzPts val="1440"/>
              <a:buChar char="►"/>
            </a:pPr>
            <a:r>
              <a:rPr lang="en-US"/>
              <a:t>17.2.2.2.6.1(3)*  Two releasing motions shall be permitted where approved by the AHJ provided that releasing does not require simultaneous operations,</a:t>
            </a:r>
            <a:r>
              <a:rPr lang="en-US" u="sng"/>
              <a:t> the locking device is of a type that is readily distinguishable as locked,</a:t>
            </a:r>
            <a:r>
              <a:rPr lang="en-US"/>
              <a:t> and provided the door is not equipped with panic hardware or fire exit hardware.</a:t>
            </a:r>
            <a:endParaRPr/>
          </a:p>
          <a:p>
            <a:pPr marL="914400" lvl="1" indent="-320040" algn="l" rtl="0">
              <a:lnSpc>
                <a:spcPct val="100000"/>
              </a:lnSpc>
              <a:spcBef>
                <a:spcPts val="1000"/>
              </a:spcBef>
              <a:spcAft>
                <a:spcPts val="0"/>
              </a:spcAft>
              <a:buSzPts val="1440"/>
              <a:buChar char="►"/>
            </a:pPr>
            <a:r>
              <a:rPr lang="en-US"/>
              <a:t>Existing Educational and Existing Day-Care Occupancies</a:t>
            </a:r>
            <a:endParaRPr/>
          </a:p>
          <a:p>
            <a:pPr marL="1051561" lvl="2" indent="0" algn="l" rtl="0">
              <a:lnSpc>
                <a:spcPct val="100000"/>
              </a:lnSpc>
              <a:spcBef>
                <a:spcPts val="1000"/>
              </a:spcBef>
              <a:spcAft>
                <a:spcPts val="0"/>
              </a:spcAft>
              <a:buSzPts val="1440"/>
              <a:buNone/>
            </a:pPr>
            <a:r>
              <a:rPr lang="en-US"/>
              <a:t>	</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32" name="Google Shape;232;p21" descr="https://www.yalecommercial.com/presets/product-slideshow/Other/Arrow/Yale%20Deadbolt%20for%20website.png"/>
          <p:cNvPicPr preferRelativeResize="0"/>
          <p:nvPr/>
        </p:nvPicPr>
        <p:blipFill rotWithShape="1">
          <a:blip r:embed="rId3">
            <a:alphaModFix/>
          </a:blip>
          <a:srcRect/>
          <a:stretch/>
        </p:blipFill>
        <p:spPr>
          <a:xfrm>
            <a:off x="8814119" y="1813076"/>
            <a:ext cx="3084500" cy="16389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38" name="Google Shape;238;p22"/>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39" name="Google Shape;239;p22"/>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OO</a:t>
            </a:r>
            <a:endParaRPr/>
          </a:p>
          <a:p>
            <a:pPr marL="914400" lvl="1" indent="-320040" algn="l" rtl="0">
              <a:lnSpc>
                <a:spcPct val="100000"/>
              </a:lnSpc>
              <a:spcBef>
                <a:spcPts val="1000"/>
              </a:spcBef>
              <a:spcAft>
                <a:spcPts val="0"/>
              </a:spcAft>
              <a:buSzPts val="1440"/>
              <a:buChar char="►"/>
            </a:pPr>
            <a:r>
              <a:rPr lang="en-US"/>
              <a:t>15.2.4.2  Not less than two separate exits shall be in accordance with the following criteria:  </a:t>
            </a:r>
            <a:endParaRPr/>
          </a:p>
          <a:p>
            <a:pPr marL="1051561" lvl="2" indent="0" algn="l" rtl="0">
              <a:lnSpc>
                <a:spcPct val="100000"/>
              </a:lnSpc>
              <a:spcBef>
                <a:spcPts val="1000"/>
              </a:spcBef>
              <a:spcAft>
                <a:spcPts val="0"/>
              </a:spcAft>
              <a:buSzPts val="1440"/>
              <a:buNone/>
            </a:pPr>
            <a:r>
              <a:rPr lang="en-US"/>
              <a:t>(1)  They shall be provided on every story </a:t>
            </a:r>
            <a:r>
              <a:rPr lang="en-US" strike="sngStrike"/>
              <a:t>unless otherwise permitted by 15.2.4.2(3)</a:t>
            </a:r>
            <a:r>
              <a:rPr lang="en-US"/>
              <a:t>.</a:t>
            </a:r>
            <a:endParaRPr/>
          </a:p>
          <a:p>
            <a:pPr marL="1051561" lvl="2" indent="0" algn="l" rtl="0">
              <a:lnSpc>
                <a:spcPct val="100000"/>
              </a:lnSpc>
              <a:spcBef>
                <a:spcPts val="1000"/>
              </a:spcBef>
              <a:spcAft>
                <a:spcPts val="0"/>
              </a:spcAft>
              <a:buSzPts val="1440"/>
              <a:buNone/>
            </a:pPr>
            <a:r>
              <a:rPr lang="en-US"/>
              <a:t>(2)  They shall be accessible from every part of every story and mezzanine; however, exit access travel shall be permitted to be common for the distance permitted as common path of travel by 15.2.5.2</a:t>
            </a:r>
            <a:endParaRPr/>
          </a:p>
          <a:p>
            <a:pPr marL="1051561" lvl="2" indent="0" algn="l" rtl="0">
              <a:lnSpc>
                <a:spcPct val="100000"/>
              </a:lnSpc>
              <a:spcBef>
                <a:spcPts val="1000"/>
              </a:spcBef>
              <a:spcAft>
                <a:spcPts val="0"/>
              </a:spcAft>
              <a:buSzPts val="1440"/>
              <a:buNone/>
            </a:pPr>
            <a:r>
              <a:rPr lang="en-US" strike="sngStrike"/>
              <a:t>(3)  Unenclosed stairs shall be permitted in accordance with 15.3.1.3.</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40" name="Google Shape;240;p22"/>
          <p:cNvPicPr preferRelativeResize="0"/>
          <p:nvPr/>
        </p:nvPicPr>
        <p:blipFill rotWithShape="1">
          <a:blip r:embed="rId3">
            <a:alphaModFix/>
          </a:blip>
          <a:srcRect/>
          <a:stretch/>
        </p:blipFill>
        <p:spPr>
          <a:xfrm>
            <a:off x="9667639" y="4445580"/>
            <a:ext cx="2376456" cy="13876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44"/>
        <p:cNvGrpSpPr/>
        <p:nvPr/>
      </p:nvGrpSpPr>
      <p:grpSpPr>
        <a:xfrm>
          <a:off x="0" y="0"/>
          <a:ext cx="0" cy="0"/>
          <a:chOff x="0" y="0"/>
          <a:chExt cx="0" cy="0"/>
        </a:xfrm>
      </p:grpSpPr>
      <p:sp>
        <p:nvSpPr>
          <p:cNvPr id="245" name="Google Shape;245;p23"/>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46" name="Google Shape;246;p23"/>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47" name="Google Shape;247;p23"/>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PP</a:t>
            </a:r>
            <a:endParaRPr/>
          </a:p>
          <a:p>
            <a:pPr marL="914400" lvl="1" indent="-320040" algn="l" rtl="0">
              <a:lnSpc>
                <a:spcPct val="100000"/>
              </a:lnSpc>
              <a:spcBef>
                <a:spcPts val="1000"/>
              </a:spcBef>
              <a:spcAft>
                <a:spcPts val="0"/>
              </a:spcAft>
              <a:buSzPts val="1440"/>
              <a:buChar char="►"/>
            </a:pPr>
            <a:r>
              <a:rPr lang="en-US"/>
              <a:t>15.3.4.3.1.2*  When an existing fire alarm </a:t>
            </a:r>
            <a:r>
              <a:rPr lang="en-US" strike="sngStrike"/>
              <a:t>control unit or </a:t>
            </a:r>
            <a:r>
              <a:rPr lang="en-US"/>
              <a:t>system in a building is replaced, the occupant notification required by 15.3.4.3.1.1 shall use an emergency voice/alarm communication system in accordance with 9.6.3 where the building has an occupant load of more than 100.</a:t>
            </a:r>
            <a:endParaRPr/>
          </a:p>
          <a:p>
            <a:pPr marL="1371600" lvl="2" indent="-320039" algn="l" rtl="0">
              <a:lnSpc>
                <a:spcPct val="100000"/>
              </a:lnSpc>
              <a:spcBef>
                <a:spcPts val="1000"/>
              </a:spcBef>
              <a:spcAft>
                <a:spcPts val="0"/>
              </a:spcAft>
              <a:buSzPts val="1440"/>
              <a:buChar char="►"/>
            </a:pPr>
            <a:r>
              <a:rPr lang="en-US"/>
              <a:t>Allows control unit to be replaced without triggering voice requirement</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48" name="Google Shape;248;p23"/>
          <p:cNvPicPr preferRelativeResize="0"/>
          <p:nvPr/>
        </p:nvPicPr>
        <p:blipFill rotWithShape="1">
          <a:blip r:embed="rId3">
            <a:alphaModFix/>
          </a:blip>
          <a:srcRect/>
          <a:stretch/>
        </p:blipFill>
        <p:spPr>
          <a:xfrm>
            <a:off x="1383029" y="4269105"/>
            <a:ext cx="4291965" cy="20188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p24"/>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54" name="Google Shape;254;p24"/>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55" name="Google Shape;255;p24"/>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RR</a:t>
            </a:r>
            <a:endParaRPr/>
          </a:p>
          <a:p>
            <a:pPr marL="914400" lvl="1" indent="-320040" algn="l" rtl="0">
              <a:lnSpc>
                <a:spcPct val="100000"/>
              </a:lnSpc>
              <a:spcBef>
                <a:spcPts val="1000"/>
              </a:spcBef>
              <a:spcAft>
                <a:spcPts val="0"/>
              </a:spcAft>
              <a:buSzPts val="1440"/>
              <a:buChar char="►"/>
            </a:pPr>
            <a:r>
              <a:rPr lang="en-US"/>
              <a:t>Add the following subparagraph:  (4)  For grade floor windows the minimum net clear opening shall be permitted to be 5.0 square feet</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56" name="Google Shape;256;p24"/>
          <p:cNvPicPr preferRelativeResize="0"/>
          <p:nvPr/>
        </p:nvPicPr>
        <p:blipFill rotWithShape="1">
          <a:blip r:embed="rId3">
            <a:alphaModFix/>
          </a:blip>
          <a:srcRect/>
          <a:stretch/>
        </p:blipFill>
        <p:spPr>
          <a:xfrm>
            <a:off x="160020" y="2946349"/>
            <a:ext cx="11882074" cy="2691239"/>
          </a:xfrm>
          <a:prstGeom prst="rect">
            <a:avLst/>
          </a:prstGeom>
          <a:noFill/>
          <a:ln>
            <a:noFill/>
          </a:ln>
        </p:spPr>
      </p:pic>
      <p:pic>
        <p:nvPicPr>
          <p:cNvPr id="257" name="Google Shape;257;p24"/>
          <p:cNvPicPr preferRelativeResize="0"/>
          <p:nvPr/>
        </p:nvPicPr>
        <p:blipFill rotWithShape="1">
          <a:blip r:embed="rId4">
            <a:alphaModFix/>
          </a:blip>
          <a:srcRect/>
          <a:stretch/>
        </p:blipFill>
        <p:spPr>
          <a:xfrm>
            <a:off x="9834307" y="1000800"/>
            <a:ext cx="2207787" cy="17104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261"/>
        <p:cNvGrpSpPr/>
        <p:nvPr/>
      </p:nvGrpSpPr>
      <p:grpSpPr>
        <a:xfrm>
          <a:off x="0" y="0"/>
          <a:ext cx="0" cy="0"/>
          <a:chOff x="0" y="0"/>
          <a:chExt cx="0" cy="0"/>
        </a:xfrm>
      </p:grpSpPr>
      <p:sp>
        <p:nvSpPr>
          <p:cNvPr id="262" name="Google Shape;262;p25"/>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63" name="Google Shape;263;p25"/>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64" name="Google Shape;264;p25"/>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SS</a:t>
            </a:r>
            <a:endParaRPr/>
          </a:p>
          <a:p>
            <a:pPr marL="914400" lvl="1" indent="-320040" algn="l" rtl="0">
              <a:lnSpc>
                <a:spcPct val="100000"/>
              </a:lnSpc>
              <a:spcBef>
                <a:spcPts val="1000"/>
              </a:spcBef>
              <a:spcAft>
                <a:spcPts val="0"/>
              </a:spcAft>
              <a:buSzPts val="1440"/>
              <a:buChar char="►"/>
            </a:pPr>
            <a:r>
              <a:rPr lang="en-US"/>
              <a:t>Add the following to paragraph 16.3.5.1</a:t>
            </a:r>
            <a:endParaRPr/>
          </a:p>
          <a:p>
            <a:pPr marL="914400" lvl="1" indent="-320040" algn="l" rtl="0">
              <a:lnSpc>
                <a:spcPct val="100000"/>
              </a:lnSpc>
              <a:spcBef>
                <a:spcPts val="1000"/>
              </a:spcBef>
              <a:spcAft>
                <a:spcPts val="0"/>
              </a:spcAft>
              <a:buSzPts val="1440"/>
              <a:buChar char="►"/>
            </a:pPr>
            <a:r>
              <a:rPr lang="en-US"/>
              <a:t>Sprinkler protection is not required if all of the following conditions are met:</a:t>
            </a:r>
            <a:endParaRPr/>
          </a:p>
          <a:p>
            <a:pPr marL="1051561" lvl="2" indent="0" algn="l" rtl="0">
              <a:lnSpc>
                <a:spcPct val="100000"/>
              </a:lnSpc>
              <a:spcBef>
                <a:spcPts val="1000"/>
              </a:spcBef>
              <a:spcAft>
                <a:spcPts val="0"/>
              </a:spcAft>
              <a:buSzPts val="1440"/>
              <a:buNone/>
            </a:pPr>
            <a:r>
              <a:rPr lang="en-US"/>
              <a:t>(1)  The total number of occupants in the occupancy in which the day care center is located is not more than 300 persons;</a:t>
            </a:r>
            <a:endParaRPr/>
          </a:p>
          <a:p>
            <a:pPr marL="1051561" lvl="2" indent="0" algn="l" rtl="0">
              <a:lnSpc>
                <a:spcPct val="100000"/>
              </a:lnSpc>
              <a:spcBef>
                <a:spcPts val="1000"/>
              </a:spcBef>
              <a:spcAft>
                <a:spcPts val="0"/>
              </a:spcAft>
              <a:buSzPts val="1440"/>
              <a:buNone/>
            </a:pPr>
            <a:r>
              <a:rPr lang="en-US"/>
              <a:t>(2)  All rooms used for day care are located on the level of exit discharge;</a:t>
            </a:r>
            <a:endParaRPr/>
          </a:p>
          <a:p>
            <a:pPr marL="1051561" lvl="2" indent="0" algn="l" rtl="0">
              <a:lnSpc>
                <a:spcPct val="100000"/>
              </a:lnSpc>
              <a:spcBef>
                <a:spcPts val="1000"/>
              </a:spcBef>
              <a:spcAft>
                <a:spcPts val="0"/>
              </a:spcAft>
              <a:buSzPts val="1440"/>
              <a:buNone/>
            </a:pPr>
            <a:r>
              <a:rPr lang="en-US"/>
              <a:t>(3)  All rooms used for day care have at least one exterior exit door at grade level, and</a:t>
            </a:r>
            <a:endParaRPr/>
          </a:p>
          <a:p>
            <a:pPr marL="1051561" lvl="2" indent="0" algn="l" rtl="0">
              <a:lnSpc>
                <a:spcPct val="100000"/>
              </a:lnSpc>
              <a:spcBef>
                <a:spcPts val="1000"/>
              </a:spcBef>
              <a:spcAft>
                <a:spcPts val="0"/>
              </a:spcAft>
              <a:buSzPts val="1440"/>
              <a:buNone/>
            </a:pPr>
            <a:r>
              <a:rPr lang="en-US"/>
              <a:t>(4)  The occupancy in which the day care center is located does not exceed 12,000 square feet in area.</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65" name="Google Shape;265;p25"/>
          <p:cNvPicPr preferRelativeResize="0"/>
          <p:nvPr/>
        </p:nvPicPr>
        <p:blipFill rotWithShape="1">
          <a:blip r:embed="rId3">
            <a:alphaModFix/>
          </a:blip>
          <a:srcRect/>
          <a:stretch/>
        </p:blipFill>
        <p:spPr>
          <a:xfrm>
            <a:off x="9539004" y="1000800"/>
            <a:ext cx="2422267" cy="14909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69"/>
        <p:cNvGrpSpPr/>
        <p:nvPr/>
      </p:nvGrpSpPr>
      <p:grpSpPr>
        <a:xfrm>
          <a:off x="0" y="0"/>
          <a:ext cx="0" cy="0"/>
          <a:chOff x="0" y="0"/>
          <a:chExt cx="0" cy="0"/>
        </a:xfrm>
      </p:grpSpPr>
      <p:sp>
        <p:nvSpPr>
          <p:cNvPr id="270" name="Google Shape;270;p26"/>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71" name="Google Shape;271;p2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72" name="Google Shape;272;p26"/>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AAA</a:t>
            </a:r>
            <a:endParaRPr/>
          </a:p>
          <a:p>
            <a:pPr marL="914400" lvl="1" indent="-320040" algn="l" rtl="0">
              <a:lnSpc>
                <a:spcPct val="100000"/>
              </a:lnSpc>
              <a:spcBef>
                <a:spcPts val="1000"/>
              </a:spcBef>
              <a:spcAft>
                <a:spcPts val="0"/>
              </a:spcAft>
              <a:buSzPts val="1440"/>
              <a:buChar char="►"/>
            </a:pPr>
            <a:r>
              <a:rPr lang="en-US"/>
              <a:t>Replace “Reserved” paragraph with:</a:t>
            </a:r>
            <a:endParaRPr/>
          </a:p>
          <a:p>
            <a:pPr marL="914400" lvl="1" indent="-320040" algn="l" rtl="0">
              <a:lnSpc>
                <a:spcPct val="100000"/>
              </a:lnSpc>
              <a:spcBef>
                <a:spcPts val="1000"/>
              </a:spcBef>
              <a:spcAft>
                <a:spcPts val="0"/>
              </a:spcAft>
              <a:buSzPts val="1440"/>
              <a:buChar char="►"/>
            </a:pPr>
            <a:r>
              <a:rPr lang="en-US"/>
              <a:t>16.6.3.4.5  For compliance with Paragraph 43.7.2.1(2), approved battery-powered smoke alarms, rather than house electrical service-powered smoke alarms required by 16.6.3.4.4, shall be permitted where the facility has testing, maintenance, and smoke alarm replacement programs that ensure reliability of power to the smoke alarms.</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73" name="Google Shape;273;p26"/>
          <p:cNvPicPr preferRelativeResize="0"/>
          <p:nvPr/>
        </p:nvPicPr>
        <p:blipFill rotWithShape="1">
          <a:blip r:embed="rId3">
            <a:alphaModFix/>
          </a:blip>
          <a:srcRect/>
          <a:stretch/>
        </p:blipFill>
        <p:spPr>
          <a:xfrm>
            <a:off x="296227" y="4229014"/>
            <a:ext cx="11499533" cy="1604205"/>
          </a:xfrm>
          <a:prstGeom prst="rect">
            <a:avLst/>
          </a:prstGeom>
          <a:noFill/>
          <a:ln>
            <a:noFill/>
          </a:ln>
        </p:spPr>
      </p:pic>
      <p:pic>
        <p:nvPicPr>
          <p:cNvPr id="274" name="Google Shape;274;p26"/>
          <p:cNvPicPr preferRelativeResize="0"/>
          <p:nvPr/>
        </p:nvPicPr>
        <p:blipFill rotWithShape="1">
          <a:blip r:embed="rId4">
            <a:alphaModFix/>
          </a:blip>
          <a:srcRect/>
          <a:stretch/>
        </p:blipFill>
        <p:spPr>
          <a:xfrm>
            <a:off x="10309725" y="1000800"/>
            <a:ext cx="1486035" cy="14687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78"/>
        <p:cNvGrpSpPr/>
        <p:nvPr/>
      </p:nvGrpSpPr>
      <p:grpSpPr>
        <a:xfrm>
          <a:off x="0" y="0"/>
          <a:ext cx="0" cy="0"/>
          <a:chOff x="0" y="0"/>
          <a:chExt cx="0" cy="0"/>
        </a:xfrm>
      </p:grpSpPr>
      <p:sp>
        <p:nvSpPr>
          <p:cNvPr id="279" name="Google Shape;279;p27"/>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80" name="Google Shape;280;p27"/>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81" name="Google Shape;281;p27"/>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BBB</a:t>
            </a:r>
            <a:endParaRPr/>
          </a:p>
          <a:p>
            <a:pPr marL="914400" lvl="1" indent="-320040" algn="l" rtl="0">
              <a:lnSpc>
                <a:spcPct val="100000"/>
              </a:lnSpc>
              <a:spcBef>
                <a:spcPts val="1000"/>
              </a:spcBef>
              <a:spcAft>
                <a:spcPts val="0"/>
              </a:spcAft>
              <a:buSzPts val="1440"/>
              <a:buChar char="►"/>
            </a:pPr>
            <a:r>
              <a:rPr lang="en-US"/>
              <a:t>Add the following subparagraph:  (5)  For grade floor windows the minimum net clear opening shall be permitted to be 5.0 square feet</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82" name="Google Shape;282;p27"/>
          <p:cNvPicPr preferRelativeResize="0"/>
          <p:nvPr/>
        </p:nvPicPr>
        <p:blipFill rotWithShape="1">
          <a:blip r:embed="rId3">
            <a:alphaModFix/>
          </a:blip>
          <a:srcRect/>
          <a:stretch/>
        </p:blipFill>
        <p:spPr>
          <a:xfrm>
            <a:off x="331470" y="2748469"/>
            <a:ext cx="11460480" cy="31761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81" name="Google Shape;81;p3"/>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82" name="Google Shape;82;p3"/>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C</a:t>
            </a:r>
            <a:endParaRPr/>
          </a:p>
          <a:p>
            <a:pPr marL="914400" lvl="1" indent="-320040" algn="l" rtl="0">
              <a:lnSpc>
                <a:spcPct val="100000"/>
              </a:lnSpc>
              <a:spcBef>
                <a:spcPts val="1000"/>
              </a:spcBef>
              <a:spcAft>
                <a:spcPts val="0"/>
              </a:spcAft>
              <a:buSzPts val="1440"/>
              <a:buChar char="►"/>
            </a:pPr>
            <a:r>
              <a:rPr lang="en-US"/>
              <a:t>3.3.70.1  One- and Two-Family Dwelling Unit.  A building that contains not more than two dwelling units, each dwelling unit occupied by members of a single family with not more than </a:t>
            </a:r>
            <a:r>
              <a:rPr lang="en-US" strike="sngStrike"/>
              <a:t>three</a:t>
            </a:r>
            <a:r>
              <a:rPr lang="en-US"/>
              <a:t> </a:t>
            </a:r>
            <a:r>
              <a:rPr lang="en-US" u="sng"/>
              <a:t>five</a:t>
            </a:r>
            <a:r>
              <a:rPr lang="en-US"/>
              <a:t> outsiders</a:t>
            </a:r>
            <a:r>
              <a:rPr lang="en-US" strike="sngStrike"/>
              <a:t>, if any, accommodated in rented rooms</a:t>
            </a:r>
            <a:r>
              <a:rPr lang="en-US"/>
              <a:t>.</a:t>
            </a:r>
            <a:endParaRPr/>
          </a:p>
          <a:p>
            <a:pPr marL="914400" lvl="1" indent="-320040" algn="l" rtl="0">
              <a:lnSpc>
                <a:spcPct val="100000"/>
              </a:lnSpc>
              <a:spcBef>
                <a:spcPts val="1000"/>
              </a:spcBef>
              <a:spcAft>
                <a:spcPts val="0"/>
              </a:spcAft>
              <a:buSzPts val="1440"/>
              <a:buChar char="►"/>
            </a:pPr>
            <a:r>
              <a:rPr lang="en-US"/>
              <a:t>2018 language  </a:t>
            </a:r>
            <a:endParaRPr/>
          </a:p>
          <a:p>
            <a:pPr marL="914400" lvl="1" indent="-228600" algn="l" rtl="0">
              <a:lnSpc>
                <a:spcPct val="100000"/>
              </a:lnSpc>
              <a:spcBef>
                <a:spcPts val="1000"/>
              </a:spcBef>
              <a:spcAft>
                <a:spcPts val="0"/>
              </a:spcAft>
              <a:buSzPts val="1440"/>
              <a:buNone/>
            </a:pPr>
            <a:endParaRPr/>
          </a:p>
        </p:txBody>
      </p:sp>
      <p:pic>
        <p:nvPicPr>
          <p:cNvPr id="83" name="Google Shape;83;p3"/>
          <p:cNvPicPr preferRelativeResize="0"/>
          <p:nvPr/>
        </p:nvPicPr>
        <p:blipFill rotWithShape="1">
          <a:blip r:embed="rId3">
            <a:alphaModFix/>
          </a:blip>
          <a:srcRect/>
          <a:stretch/>
        </p:blipFill>
        <p:spPr>
          <a:xfrm>
            <a:off x="2096452" y="3831892"/>
            <a:ext cx="9116816" cy="7058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86"/>
        <p:cNvGrpSpPr/>
        <p:nvPr/>
      </p:nvGrpSpPr>
      <p:grpSpPr>
        <a:xfrm>
          <a:off x="0" y="0"/>
          <a:ext cx="0" cy="0"/>
          <a:chOff x="0" y="0"/>
          <a:chExt cx="0" cy="0"/>
        </a:xfrm>
      </p:grpSpPr>
      <p:sp>
        <p:nvSpPr>
          <p:cNvPr id="287" name="Google Shape;287;p28"/>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88" name="Google Shape;288;p28"/>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89" name="Google Shape;289;p28"/>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CCC</a:t>
            </a:r>
            <a:endParaRPr/>
          </a:p>
          <a:p>
            <a:pPr marL="914400" lvl="1" indent="-320040" algn="l" rtl="0">
              <a:lnSpc>
                <a:spcPct val="100000"/>
              </a:lnSpc>
              <a:spcBef>
                <a:spcPts val="1000"/>
              </a:spcBef>
              <a:spcAft>
                <a:spcPts val="0"/>
              </a:spcAft>
              <a:buSzPts val="1440"/>
              <a:buChar char="►"/>
            </a:pPr>
            <a:r>
              <a:rPr lang="en-US"/>
              <a:t>Amend Paragraphs 17.6.2.1, 28.2.1.2, 29.2.1.2, 30.2.1.2, 31.2.1.2 and Subparagraphs 16.6.2.1.1, 16.6.2.4.1, 16.6.2.4.2, 17.6.2.4.2, and 33.3.2.1.2 to add the following sentence:</a:t>
            </a:r>
            <a:endParaRPr/>
          </a:p>
          <a:p>
            <a:pPr marL="1371600" lvl="2" indent="-320039" algn="l" rtl="0">
              <a:lnSpc>
                <a:spcPct val="100000"/>
              </a:lnSpc>
              <a:spcBef>
                <a:spcPts val="1000"/>
              </a:spcBef>
              <a:spcAft>
                <a:spcPts val="0"/>
              </a:spcAft>
              <a:buSzPts val="1440"/>
              <a:buChar char="►"/>
            </a:pPr>
            <a:r>
              <a:rPr lang="en-US"/>
              <a:t>The provisions of Section 24.2.8 shall not apply.</a:t>
            </a:r>
            <a:endParaRPr/>
          </a:p>
          <a:p>
            <a:pPr marL="914400" lvl="1" indent="-320040" algn="l" rtl="0">
              <a:lnSpc>
                <a:spcPct val="100000"/>
              </a:lnSpc>
              <a:spcBef>
                <a:spcPts val="1000"/>
              </a:spcBef>
              <a:spcAft>
                <a:spcPts val="0"/>
              </a:spcAft>
              <a:buSzPts val="1440"/>
              <a:buChar char="►"/>
            </a:pPr>
            <a:r>
              <a:rPr lang="en-US"/>
              <a:t>Deletes grab bar requirements</a:t>
            </a:r>
            <a:endParaRPr/>
          </a:p>
          <a:p>
            <a:pPr marL="914400" lvl="1" indent="-22860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90" name="Google Shape;290;p28"/>
          <p:cNvPicPr preferRelativeResize="0"/>
          <p:nvPr/>
        </p:nvPicPr>
        <p:blipFill rotWithShape="1">
          <a:blip r:embed="rId3">
            <a:alphaModFix/>
          </a:blip>
          <a:srcRect/>
          <a:stretch/>
        </p:blipFill>
        <p:spPr>
          <a:xfrm>
            <a:off x="989012" y="4267254"/>
            <a:ext cx="9372600" cy="609600"/>
          </a:xfrm>
          <a:prstGeom prst="rect">
            <a:avLst/>
          </a:prstGeom>
          <a:noFill/>
          <a:ln>
            <a:noFill/>
          </a:ln>
        </p:spPr>
      </p:pic>
      <p:pic>
        <p:nvPicPr>
          <p:cNvPr id="291" name="Google Shape;291;p28"/>
          <p:cNvPicPr preferRelativeResize="0"/>
          <p:nvPr/>
        </p:nvPicPr>
        <p:blipFill rotWithShape="1">
          <a:blip r:embed="rId4">
            <a:alphaModFix/>
          </a:blip>
          <a:srcRect/>
          <a:stretch/>
        </p:blipFill>
        <p:spPr>
          <a:xfrm>
            <a:off x="989012" y="5052905"/>
            <a:ext cx="10086975" cy="561975"/>
          </a:xfrm>
          <a:prstGeom prst="rect">
            <a:avLst/>
          </a:prstGeom>
          <a:noFill/>
          <a:ln>
            <a:noFill/>
          </a:ln>
        </p:spPr>
      </p:pic>
      <p:pic>
        <p:nvPicPr>
          <p:cNvPr id="292" name="Google Shape;292;p28"/>
          <p:cNvPicPr preferRelativeResize="0"/>
          <p:nvPr/>
        </p:nvPicPr>
        <p:blipFill rotWithShape="1">
          <a:blip r:embed="rId5">
            <a:alphaModFix/>
          </a:blip>
          <a:srcRect/>
          <a:stretch/>
        </p:blipFill>
        <p:spPr>
          <a:xfrm>
            <a:off x="9293640" y="2590113"/>
            <a:ext cx="2380200" cy="15010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298" name="Google Shape;298;p29"/>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299" name="Google Shape;299;p29"/>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lnSpcReduction="10000"/>
          </a:bodyPr>
          <a:lstStyle/>
          <a:p>
            <a:pPr marL="457200" lvl="0" indent="-320040" algn="l" rtl="0">
              <a:lnSpc>
                <a:spcPct val="100000"/>
              </a:lnSpc>
              <a:spcBef>
                <a:spcPts val="1000"/>
              </a:spcBef>
              <a:spcAft>
                <a:spcPts val="0"/>
              </a:spcAft>
              <a:buSzPts val="1440"/>
              <a:buChar char="►"/>
            </a:pPr>
            <a:r>
              <a:rPr lang="en-US"/>
              <a:t>Amendment EEE</a:t>
            </a:r>
            <a:endParaRPr/>
          </a:p>
          <a:p>
            <a:pPr marL="914400" lvl="1" indent="-320040" algn="l" rtl="0">
              <a:lnSpc>
                <a:spcPct val="100000"/>
              </a:lnSpc>
              <a:spcBef>
                <a:spcPts val="1000"/>
              </a:spcBef>
              <a:spcAft>
                <a:spcPts val="0"/>
              </a:spcAft>
              <a:buSzPts val="1440"/>
              <a:buChar char="►"/>
            </a:pPr>
            <a:r>
              <a:rPr lang="en-US"/>
              <a:t>Add the following to Section 19.3</a:t>
            </a:r>
            <a:endParaRPr/>
          </a:p>
          <a:p>
            <a:pPr marL="914400" lvl="1" indent="-320040" algn="l" rtl="0">
              <a:lnSpc>
                <a:spcPct val="100000"/>
              </a:lnSpc>
              <a:spcBef>
                <a:spcPts val="1000"/>
              </a:spcBef>
              <a:spcAft>
                <a:spcPts val="0"/>
              </a:spcAft>
              <a:buSzPts val="1440"/>
              <a:buChar char="►"/>
            </a:pPr>
            <a:r>
              <a:rPr lang="en-US"/>
              <a:t>19.3.4.6  Carbon Monoxide Detection.</a:t>
            </a:r>
            <a:endParaRPr/>
          </a:p>
          <a:p>
            <a:pPr marL="914400" lvl="1" indent="-320040" algn="l" rtl="0">
              <a:lnSpc>
                <a:spcPct val="100000"/>
              </a:lnSpc>
              <a:spcBef>
                <a:spcPts val="1000"/>
              </a:spcBef>
              <a:spcAft>
                <a:spcPts val="0"/>
              </a:spcAft>
              <a:buSzPts val="1440"/>
              <a:buChar char="►"/>
            </a:pPr>
            <a:r>
              <a:rPr lang="en-US"/>
              <a:t>19.3.4.6.1  Carbon monoxide detection, where required by 19.3.4.6.2, shall be in accordance with Section 9.12.</a:t>
            </a:r>
            <a:endParaRPr/>
          </a:p>
          <a:p>
            <a:pPr marL="914400" lvl="1" indent="-320040" algn="l" rtl="0">
              <a:lnSpc>
                <a:spcPct val="100000"/>
              </a:lnSpc>
              <a:spcBef>
                <a:spcPts val="1000"/>
              </a:spcBef>
              <a:spcAft>
                <a:spcPts val="0"/>
              </a:spcAft>
              <a:buSzPts val="1440"/>
              <a:buChar char="►"/>
            </a:pPr>
            <a:r>
              <a:rPr lang="en-US"/>
              <a:t>19.3.4.6.2  Carbon monoxide detection shall be provided in the following locations:</a:t>
            </a:r>
            <a:endParaRPr/>
          </a:p>
          <a:p>
            <a:pPr marL="1051561" lvl="2" indent="0" algn="l" rtl="0">
              <a:lnSpc>
                <a:spcPct val="100000"/>
              </a:lnSpc>
              <a:spcBef>
                <a:spcPts val="1000"/>
              </a:spcBef>
              <a:spcAft>
                <a:spcPts val="0"/>
              </a:spcAft>
              <a:buSzPts val="1440"/>
              <a:buNone/>
            </a:pPr>
            <a:r>
              <a:rPr lang="en-US"/>
              <a:t>(1)  Carbon monoxide detectors shall be installed on the ceilings of rooms containing permanently installed fuel-burning appliances, including fireplaces.</a:t>
            </a:r>
            <a:endParaRPr/>
          </a:p>
          <a:p>
            <a:pPr marL="1051561" lvl="2" indent="0" algn="l" rtl="0">
              <a:lnSpc>
                <a:spcPct val="100000"/>
              </a:lnSpc>
              <a:spcBef>
                <a:spcPts val="1000"/>
              </a:spcBef>
              <a:spcAft>
                <a:spcPts val="0"/>
              </a:spcAft>
              <a:buSzPts val="1440"/>
              <a:buNone/>
            </a:pPr>
            <a:r>
              <a:rPr lang="en-US"/>
              <a:t>(2)  Carbon monoxide detectors shall be installed within 36 inches of the first supply air register from a permanently installed, fuel-burning HVAC system.</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300" name="Google Shape;300;p29"/>
          <p:cNvPicPr preferRelativeResize="0"/>
          <p:nvPr/>
        </p:nvPicPr>
        <p:blipFill rotWithShape="1">
          <a:blip r:embed="rId3">
            <a:alphaModFix/>
          </a:blip>
          <a:srcRect/>
          <a:stretch/>
        </p:blipFill>
        <p:spPr>
          <a:xfrm>
            <a:off x="9935612" y="1000800"/>
            <a:ext cx="1494388" cy="15408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04"/>
        <p:cNvGrpSpPr/>
        <p:nvPr/>
      </p:nvGrpSpPr>
      <p:grpSpPr>
        <a:xfrm>
          <a:off x="0" y="0"/>
          <a:ext cx="0" cy="0"/>
          <a:chOff x="0" y="0"/>
          <a:chExt cx="0" cy="0"/>
        </a:xfrm>
      </p:grpSpPr>
      <p:sp>
        <p:nvSpPr>
          <p:cNvPr id="305" name="Google Shape;305;p30"/>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06" name="Google Shape;306;p30"/>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307" name="Google Shape;307;p30"/>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lnSpcReduction="10000"/>
          </a:bodyPr>
          <a:lstStyle/>
          <a:p>
            <a:pPr marL="457200" lvl="0" indent="-320040" algn="l" rtl="0">
              <a:lnSpc>
                <a:spcPct val="100000"/>
              </a:lnSpc>
              <a:spcBef>
                <a:spcPts val="1000"/>
              </a:spcBef>
              <a:spcAft>
                <a:spcPts val="0"/>
              </a:spcAft>
              <a:buSzPts val="1440"/>
              <a:buChar char="►"/>
            </a:pPr>
            <a:r>
              <a:rPr lang="en-US"/>
              <a:t>Amendment FFF</a:t>
            </a:r>
            <a:endParaRPr/>
          </a:p>
          <a:p>
            <a:pPr marL="914400" lvl="1" indent="-320040" algn="l" rtl="0">
              <a:lnSpc>
                <a:spcPct val="100000"/>
              </a:lnSpc>
              <a:spcBef>
                <a:spcPts val="1000"/>
              </a:spcBef>
              <a:spcAft>
                <a:spcPts val="0"/>
              </a:spcAft>
              <a:buSzPts val="1440"/>
              <a:buChar char="►"/>
            </a:pPr>
            <a:r>
              <a:rPr lang="en-US"/>
              <a:t>Add the following to Section 21.3</a:t>
            </a:r>
            <a:endParaRPr/>
          </a:p>
          <a:p>
            <a:pPr marL="914400" lvl="1" indent="-320040" algn="l" rtl="0">
              <a:lnSpc>
                <a:spcPct val="100000"/>
              </a:lnSpc>
              <a:spcBef>
                <a:spcPts val="1000"/>
              </a:spcBef>
              <a:spcAft>
                <a:spcPts val="0"/>
              </a:spcAft>
              <a:buSzPts val="1440"/>
              <a:buChar char="►"/>
            </a:pPr>
            <a:r>
              <a:rPr lang="en-US"/>
              <a:t>21.3.4.5  Carbon Monoxide Detection.</a:t>
            </a:r>
            <a:endParaRPr/>
          </a:p>
          <a:p>
            <a:pPr marL="914400" lvl="1" indent="-320040" algn="l" rtl="0">
              <a:lnSpc>
                <a:spcPct val="100000"/>
              </a:lnSpc>
              <a:spcBef>
                <a:spcPts val="1000"/>
              </a:spcBef>
              <a:spcAft>
                <a:spcPts val="0"/>
              </a:spcAft>
              <a:buSzPts val="1440"/>
              <a:buChar char="►"/>
            </a:pPr>
            <a:r>
              <a:rPr lang="en-US"/>
              <a:t>21.3.4.5.1  Carbon monoxide detection, where required by 19.3.4.6.2, shall be in accordance with Section 9.12.</a:t>
            </a:r>
            <a:endParaRPr/>
          </a:p>
          <a:p>
            <a:pPr marL="914400" lvl="1" indent="-320040" algn="l" rtl="0">
              <a:lnSpc>
                <a:spcPct val="100000"/>
              </a:lnSpc>
              <a:spcBef>
                <a:spcPts val="1000"/>
              </a:spcBef>
              <a:spcAft>
                <a:spcPts val="0"/>
              </a:spcAft>
              <a:buSzPts val="1440"/>
              <a:buChar char="►"/>
            </a:pPr>
            <a:r>
              <a:rPr lang="en-US"/>
              <a:t>21.3.4.5.2  Carbon monoxide detection shall be provided in the following locations:</a:t>
            </a:r>
            <a:endParaRPr/>
          </a:p>
          <a:p>
            <a:pPr marL="1051561" lvl="2" indent="0" algn="l" rtl="0">
              <a:lnSpc>
                <a:spcPct val="100000"/>
              </a:lnSpc>
              <a:spcBef>
                <a:spcPts val="1000"/>
              </a:spcBef>
              <a:spcAft>
                <a:spcPts val="0"/>
              </a:spcAft>
              <a:buSzPts val="1440"/>
              <a:buNone/>
            </a:pPr>
            <a:r>
              <a:rPr lang="en-US"/>
              <a:t>(1)  Carbon monoxide detectors shall be installed on the ceilings of rooms containing permanently installed fuel-burning appliances, including fireplaces.</a:t>
            </a:r>
            <a:endParaRPr/>
          </a:p>
          <a:p>
            <a:pPr marL="1051561" lvl="2" indent="0" algn="l" rtl="0">
              <a:lnSpc>
                <a:spcPct val="100000"/>
              </a:lnSpc>
              <a:spcBef>
                <a:spcPts val="1000"/>
              </a:spcBef>
              <a:spcAft>
                <a:spcPts val="0"/>
              </a:spcAft>
              <a:buSzPts val="1440"/>
              <a:buNone/>
            </a:pPr>
            <a:r>
              <a:rPr lang="en-US"/>
              <a:t>(2)  Carbon monoxide detectors shall be installed within 36 inches of the first supply air register from a permanently installed, fuel-burning HVAC system.</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11"/>
        <p:cNvGrpSpPr/>
        <p:nvPr/>
      </p:nvGrpSpPr>
      <p:grpSpPr>
        <a:xfrm>
          <a:off x="0" y="0"/>
          <a:ext cx="0" cy="0"/>
          <a:chOff x="0" y="0"/>
          <a:chExt cx="0" cy="0"/>
        </a:xfrm>
      </p:grpSpPr>
      <p:sp>
        <p:nvSpPr>
          <p:cNvPr id="312" name="Google Shape;312;p31"/>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13" name="Google Shape;313;p31"/>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314" name="Google Shape;314;p31"/>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GGG</a:t>
            </a:r>
            <a:endParaRPr/>
          </a:p>
          <a:p>
            <a:pPr marL="914400" lvl="1" indent="-320040" algn="l" rtl="0">
              <a:lnSpc>
                <a:spcPct val="100000"/>
              </a:lnSpc>
              <a:spcBef>
                <a:spcPts val="1000"/>
              </a:spcBef>
              <a:spcAft>
                <a:spcPts val="0"/>
              </a:spcAft>
              <a:buSzPts val="1440"/>
              <a:buChar char="►"/>
            </a:pPr>
            <a:r>
              <a:rPr lang="en-US"/>
              <a:t>Add the following Subparagraph to 22.4.6.2:</a:t>
            </a:r>
            <a:endParaRPr/>
          </a:p>
          <a:p>
            <a:pPr marL="1371600" lvl="2" indent="-320039" algn="l" rtl="0">
              <a:lnSpc>
                <a:spcPct val="100000"/>
              </a:lnSpc>
              <a:spcBef>
                <a:spcPts val="1000"/>
              </a:spcBef>
              <a:spcAft>
                <a:spcPts val="0"/>
              </a:spcAft>
              <a:buSzPts val="1440"/>
              <a:buChar char="►"/>
            </a:pPr>
            <a:r>
              <a:rPr lang="en-US"/>
              <a:t>22.4.6.2.5  Automatic sprinkler protection shall be installed throughout the building in accordance with 9.7.1.1.</a:t>
            </a:r>
            <a:endParaRPr/>
          </a:p>
          <a:p>
            <a:pPr marL="1371600" lvl="2" indent="-320039" algn="l" rtl="0">
              <a:lnSpc>
                <a:spcPct val="100000"/>
              </a:lnSpc>
              <a:spcBef>
                <a:spcPts val="1000"/>
              </a:spcBef>
              <a:spcAft>
                <a:spcPts val="0"/>
              </a:spcAft>
              <a:buSzPts val="1440"/>
              <a:buChar char="►"/>
            </a:pPr>
            <a:r>
              <a:rPr lang="en-US"/>
              <a:t>No longer amend 22/23.4.6.1.3 to prohibit use of 22/23.4.6.1.5</a:t>
            </a:r>
            <a:endParaRPr/>
          </a:p>
          <a:p>
            <a:pPr marL="914400" lvl="1" indent="-320040" algn="l" rtl="0">
              <a:lnSpc>
                <a:spcPct val="100000"/>
              </a:lnSpc>
              <a:spcBef>
                <a:spcPts val="1000"/>
              </a:spcBef>
              <a:spcAft>
                <a:spcPts val="0"/>
              </a:spcAft>
              <a:buSzPts val="1440"/>
              <a:buChar char="►"/>
            </a:pPr>
            <a:r>
              <a:rPr lang="en-US"/>
              <a:t>Alternate Provisions added back as an option for lockups in occupancies other than detention and correction where the building is fully sprinklered </a:t>
            </a:r>
            <a:endParaRPr/>
          </a:p>
          <a:p>
            <a:pPr marL="914400" lvl="1" indent="-22860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315" name="Google Shape;315;p31"/>
          <p:cNvPicPr preferRelativeResize="0"/>
          <p:nvPr/>
        </p:nvPicPr>
        <p:blipFill rotWithShape="1">
          <a:blip r:embed="rId3">
            <a:alphaModFix/>
          </a:blip>
          <a:srcRect/>
          <a:stretch/>
        </p:blipFill>
        <p:spPr>
          <a:xfrm>
            <a:off x="234631" y="4441088"/>
            <a:ext cx="11574463" cy="758562"/>
          </a:xfrm>
          <a:prstGeom prst="rect">
            <a:avLst/>
          </a:prstGeom>
          <a:noFill/>
          <a:ln>
            <a:noFill/>
          </a:ln>
        </p:spPr>
      </p:pic>
      <p:pic>
        <p:nvPicPr>
          <p:cNvPr id="4098" name="Picture 2" descr="The little big house: What lands you in Michigan Stadium 'jail' at football  games - mlive.com">
            <a:extLst>
              <a:ext uri="{FF2B5EF4-FFF2-40B4-BE49-F238E27FC236}">
                <a16:creationId xmlns:a16="http://schemas.microsoft.com/office/drawing/2014/main" id="{32070229-FB90-4D29-9DB9-A346088BF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8436" y="829150"/>
            <a:ext cx="3086511" cy="23148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19"/>
        <p:cNvGrpSpPr/>
        <p:nvPr/>
      </p:nvGrpSpPr>
      <p:grpSpPr>
        <a:xfrm>
          <a:off x="0" y="0"/>
          <a:ext cx="0" cy="0"/>
          <a:chOff x="0" y="0"/>
          <a:chExt cx="0" cy="0"/>
        </a:xfrm>
      </p:grpSpPr>
      <p:sp>
        <p:nvSpPr>
          <p:cNvPr id="320" name="Google Shape;320;p32"/>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21" name="Google Shape;321;p32"/>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322" name="Google Shape;322;p32"/>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KKK</a:t>
            </a:r>
            <a:endParaRPr/>
          </a:p>
          <a:p>
            <a:pPr marL="914400" lvl="1" indent="-320040" algn="l" rtl="0">
              <a:lnSpc>
                <a:spcPct val="100000"/>
              </a:lnSpc>
              <a:spcBef>
                <a:spcPts val="1000"/>
              </a:spcBef>
              <a:spcAft>
                <a:spcPts val="0"/>
              </a:spcAft>
              <a:buSzPts val="1440"/>
              <a:buChar char="►"/>
            </a:pPr>
            <a:r>
              <a:rPr lang="en-US"/>
              <a:t>Delete Subsection 30.7.5 and 31.7.5</a:t>
            </a:r>
            <a:endParaRPr/>
          </a:p>
          <a:p>
            <a:pPr marL="1371600" lvl="2" indent="-320039" algn="l" rtl="0">
              <a:lnSpc>
                <a:spcPct val="100000"/>
              </a:lnSpc>
              <a:spcBef>
                <a:spcPts val="1000"/>
              </a:spcBef>
              <a:spcAft>
                <a:spcPts val="0"/>
              </a:spcAft>
              <a:buSzPts val="1440"/>
              <a:buChar char="►"/>
            </a:pPr>
            <a:r>
              <a:rPr lang="en-US"/>
              <a:t>Provisions for valet trash collection services removed </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323" name="Google Shape;323;p32"/>
          <p:cNvPicPr preferRelativeResize="0"/>
          <p:nvPr/>
        </p:nvPicPr>
        <p:blipFill rotWithShape="1">
          <a:blip r:embed="rId3">
            <a:alphaModFix/>
          </a:blip>
          <a:srcRect/>
          <a:stretch/>
        </p:blipFill>
        <p:spPr>
          <a:xfrm>
            <a:off x="8572500" y="2350486"/>
            <a:ext cx="3278281" cy="34827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sp>
        <p:nvSpPr>
          <p:cNvPr id="328" name="Google Shape;328;p33"/>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29" name="Google Shape;329;p33"/>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330" name="Google Shape;330;p33"/>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lnSpcReduction="10000"/>
          </a:bodyPr>
          <a:lstStyle/>
          <a:p>
            <a:pPr marL="457200" lvl="0" indent="-320040" algn="l" rtl="0">
              <a:lnSpc>
                <a:spcPct val="100000"/>
              </a:lnSpc>
              <a:spcBef>
                <a:spcPts val="1000"/>
              </a:spcBef>
              <a:spcAft>
                <a:spcPts val="0"/>
              </a:spcAft>
              <a:buSzPts val="1440"/>
              <a:buChar char="►"/>
            </a:pPr>
            <a:r>
              <a:rPr lang="en-US"/>
              <a:t>Amendment LLL</a:t>
            </a:r>
            <a:endParaRPr/>
          </a:p>
          <a:p>
            <a:pPr marL="914400" lvl="1" indent="-320040" algn="l" rtl="0">
              <a:lnSpc>
                <a:spcPct val="100000"/>
              </a:lnSpc>
              <a:spcBef>
                <a:spcPts val="1000"/>
              </a:spcBef>
              <a:spcAft>
                <a:spcPts val="0"/>
              </a:spcAft>
              <a:buSzPts val="1440"/>
              <a:buChar char="►"/>
            </a:pPr>
            <a:r>
              <a:rPr lang="en-US"/>
              <a:t>31.3.5.9.1*  All high-rise buildings, other than those meeting 31.3.5.9.2 or 31.3.5.9.3, shall be protected throughout by an approved, supervised, automatic sprinkler system in accordance with 31.3.5.2 </a:t>
            </a:r>
            <a:r>
              <a:rPr lang="en-US" strike="sngStrike"/>
              <a:t>by January 1, 2033</a:t>
            </a:r>
            <a:r>
              <a:rPr lang="en-US"/>
              <a:t> </a:t>
            </a:r>
            <a:r>
              <a:rPr lang="en-US" u="sng"/>
              <a:t>within 12 years of the date of the original violation notice issued by the fire authority having jurisdiction</a:t>
            </a:r>
            <a:r>
              <a:rPr lang="en-US"/>
              <a:t>.</a:t>
            </a:r>
            <a:endParaRPr/>
          </a:p>
          <a:p>
            <a:pPr marL="1371600" lvl="2" indent="-320039" algn="l" rtl="0">
              <a:lnSpc>
                <a:spcPct val="100000"/>
              </a:lnSpc>
              <a:spcBef>
                <a:spcPts val="1000"/>
              </a:spcBef>
              <a:spcAft>
                <a:spcPts val="0"/>
              </a:spcAft>
              <a:buSzPts val="1440"/>
              <a:buChar char="►"/>
            </a:pPr>
            <a:r>
              <a:rPr lang="en-US"/>
              <a:t>Every dwelling unit has exterior exit access per Ch. 7</a:t>
            </a:r>
            <a:endParaRPr/>
          </a:p>
          <a:p>
            <a:pPr marL="1828800" lvl="3" indent="-320039" algn="l" rtl="0">
              <a:lnSpc>
                <a:spcPct val="100000"/>
              </a:lnSpc>
              <a:spcBef>
                <a:spcPts val="1000"/>
              </a:spcBef>
              <a:spcAft>
                <a:spcPts val="0"/>
              </a:spcAft>
              <a:buSzPts val="1440"/>
              <a:buChar char="►"/>
            </a:pPr>
            <a:r>
              <a:rPr lang="en-US"/>
              <a:t>Exterior balconies and similar that are 50% open and protected</a:t>
            </a:r>
            <a:endParaRPr/>
          </a:p>
          <a:p>
            <a:pPr marL="1371600" lvl="2" indent="-320039" algn="l" rtl="0">
              <a:lnSpc>
                <a:spcPct val="100000"/>
              </a:lnSpc>
              <a:spcBef>
                <a:spcPts val="1000"/>
              </a:spcBef>
              <a:spcAft>
                <a:spcPts val="0"/>
              </a:spcAft>
              <a:buSzPts val="1440"/>
              <a:buChar char="►"/>
            </a:pPr>
            <a:r>
              <a:rPr lang="en-US"/>
              <a:t>Buildings with previously approved and implemented engineered life safety system</a:t>
            </a:r>
            <a:endParaRPr/>
          </a:p>
          <a:p>
            <a:pPr marL="914400" lvl="1" indent="-320040" algn="l" rtl="0">
              <a:lnSpc>
                <a:spcPct val="100000"/>
              </a:lnSpc>
              <a:spcBef>
                <a:spcPts val="1000"/>
              </a:spcBef>
              <a:spcAft>
                <a:spcPts val="0"/>
              </a:spcAft>
              <a:buSzPts val="1440"/>
              <a:buChar char="►"/>
            </a:pPr>
            <a:r>
              <a:rPr lang="en-US"/>
              <a:t>AHJ to issue violation and provide notice</a:t>
            </a:r>
            <a:endParaRPr/>
          </a:p>
          <a:p>
            <a:pPr marL="914400" lvl="1" indent="-320040" algn="l" rtl="0">
              <a:lnSpc>
                <a:spcPct val="100000"/>
              </a:lnSpc>
              <a:spcBef>
                <a:spcPts val="1000"/>
              </a:spcBef>
              <a:spcAft>
                <a:spcPts val="0"/>
              </a:spcAft>
              <a:buSzPts val="1440"/>
              <a:buChar char="►"/>
            </a:pPr>
            <a:r>
              <a:rPr lang="en-US"/>
              <a:t>Owner shall respond within 180 days with intent to comply</a:t>
            </a:r>
            <a:endParaRPr/>
          </a:p>
          <a:p>
            <a:pPr marL="914400" lvl="1" indent="-320040" algn="l" rtl="0">
              <a:lnSpc>
                <a:spcPct val="100000"/>
              </a:lnSpc>
              <a:spcBef>
                <a:spcPts val="1000"/>
              </a:spcBef>
              <a:spcAft>
                <a:spcPts val="0"/>
              </a:spcAft>
              <a:buSzPts val="1440"/>
              <a:buChar char="►"/>
            </a:pPr>
            <a:r>
              <a:rPr lang="en-US"/>
              <a:t>Building to be protected within 12 years of original violation notice</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34"/>
        <p:cNvGrpSpPr/>
        <p:nvPr/>
      </p:nvGrpSpPr>
      <p:grpSpPr>
        <a:xfrm>
          <a:off x="0" y="0"/>
          <a:ext cx="0" cy="0"/>
          <a:chOff x="0" y="0"/>
          <a:chExt cx="0" cy="0"/>
        </a:xfrm>
      </p:grpSpPr>
      <p:sp>
        <p:nvSpPr>
          <p:cNvPr id="335" name="Google Shape;335;p34"/>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36" name="Google Shape;336;p34"/>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337" name="Google Shape;337;p34"/>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OOO</a:t>
            </a:r>
            <a:endParaRPr/>
          </a:p>
          <a:p>
            <a:pPr marL="914400" lvl="1" indent="-320040" algn="l" rtl="0">
              <a:lnSpc>
                <a:spcPct val="100000"/>
              </a:lnSpc>
              <a:spcBef>
                <a:spcPts val="1000"/>
              </a:spcBef>
              <a:spcAft>
                <a:spcPts val="0"/>
              </a:spcAft>
              <a:buSzPts val="1440"/>
              <a:buChar char="►"/>
            </a:pPr>
            <a:r>
              <a:rPr lang="en-US"/>
              <a:t>Amend Paragraphs 36.3.5.3, 37.3.5.3, 38.3.5.2, and 39.3.5 to replace “portable” with “Unless otherwise permitted by the AHJ, portable”</a:t>
            </a:r>
            <a:endParaRPr/>
          </a:p>
          <a:p>
            <a:pPr marL="1371600" lvl="2" indent="-320039" algn="l" rtl="0">
              <a:lnSpc>
                <a:spcPct val="100000"/>
              </a:lnSpc>
              <a:spcBef>
                <a:spcPts val="1000"/>
              </a:spcBef>
              <a:spcAft>
                <a:spcPts val="0"/>
              </a:spcAft>
              <a:buSzPts val="1440"/>
              <a:buChar char="►"/>
            </a:pPr>
            <a:r>
              <a:rPr lang="en-US"/>
              <a:t>36.3.5.3  </a:t>
            </a:r>
            <a:r>
              <a:rPr lang="en-US" u="sng"/>
              <a:t>Unless otherwise permitted by the AHJ, </a:t>
            </a:r>
            <a:r>
              <a:rPr lang="en-US"/>
              <a:t>portable fire extinguishers shall be provided in all mercantile occupancies in accordance with Section 9.9.</a:t>
            </a:r>
            <a:endParaRPr/>
          </a:p>
          <a:p>
            <a:pPr marL="1371600" lvl="2" indent="-320039" algn="l" rtl="0">
              <a:lnSpc>
                <a:spcPct val="100000"/>
              </a:lnSpc>
              <a:spcBef>
                <a:spcPts val="1000"/>
              </a:spcBef>
              <a:spcAft>
                <a:spcPts val="0"/>
              </a:spcAft>
              <a:buSzPts val="1440"/>
              <a:buChar char="►"/>
            </a:pPr>
            <a:r>
              <a:rPr lang="en-US"/>
              <a:t>Gives AHJ leeway on whether to require extinguishers in mercantile and business occupancies</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338" name="Google Shape;338;p34"/>
          <p:cNvPicPr preferRelativeResize="0"/>
          <p:nvPr/>
        </p:nvPicPr>
        <p:blipFill rotWithShape="1">
          <a:blip r:embed="rId3">
            <a:alphaModFix/>
          </a:blip>
          <a:srcRect/>
          <a:stretch/>
        </p:blipFill>
        <p:spPr>
          <a:xfrm>
            <a:off x="10120312" y="2625090"/>
            <a:ext cx="1600391" cy="2952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42"/>
        <p:cNvGrpSpPr/>
        <p:nvPr/>
      </p:nvGrpSpPr>
      <p:grpSpPr>
        <a:xfrm>
          <a:off x="0" y="0"/>
          <a:ext cx="0" cy="0"/>
          <a:chOff x="0" y="0"/>
          <a:chExt cx="0" cy="0"/>
        </a:xfrm>
      </p:grpSpPr>
      <p:sp>
        <p:nvSpPr>
          <p:cNvPr id="343" name="Google Shape;343;p35"/>
          <p:cNvSpPr txBox="1">
            <a:spLocks noGrp="1"/>
          </p:cNvSpPr>
          <p:nvPr>
            <p:ph type="title"/>
          </p:nvPr>
        </p:nvSpPr>
        <p:spPr>
          <a:xfrm>
            <a:off x="0" y="0"/>
            <a:ext cx="7474800" cy="96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200"/>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pic>
        <p:nvPicPr>
          <p:cNvPr id="344" name="Google Shape;344;p35"/>
          <p:cNvPicPr preferRelativeResize="0"/>
          <p:nvPr/>
        </p:nvPicPr>
        <p:blipFill rotWithShape="1">
          <a:blip r:embed="rId3">
            <a:alphaModFix/>
          </a:blip>
          <a:srcRect/>
          <a:stretch/>
        </p:blipFill>
        <p:spPr>
          <a:xfrm>
            <a:off x="465885" y="1981120"/>
            <a:ext cx="1883893" cy="2877125"/>
          </a:xfrm>
          <a:prstGeom prst="rect">
            <a:avLst/>
          </a:prstGeom>
          <a:noFill/>
          <a:ln>
            <a:noFill/>
          </a:ln>
        </p:spPr>
      </p:pic>
      <p:sp>
        <p:nvSpPr>
          <p:cNvPr id="345" name="Google Shape;345;p35"/>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346" name="Google Shape;346;p35"/>
          <p:cNvSpPr txBox="1">
            <a:spLocks noGrp="1"/>
          </p:cNvSpPr>
          <p:nvPr>
            <p:ph type="body" idx="1"/>
          </p:nvPr>
        </p:nvSpPr>
        <p:spPr>
          <a:xfrm>
            <a:off x="1293455" y="1833350"/>
            <a:ext cx="8946600" cy="4195500"/>
          </a:xfrm>
          <a:prstGeom prst="rect">
            <a:avLst/>
          </a:prstGeom>
          <a:noFill/>
          <a:ln>
            <a:noFill/>
          </a:ln>
        </p:spPr>
        <p:txBody>
          <a:bodyPr spcFirstLastPara="1" wrap="square" lIns="91425" tIns="45700" rIns="91425" bIns="45700" anchor="t" anchorCtr="0">
            <a:normAutofit/>
          </a:bodyPr>
          <a:lstStyle/>
          <a:p>
            <a:pPr marL="137160" lvl="0" indent="0" algn="ctr" rtl="0">
              <a:lnSpc>
                <a:spcPct val="100000"/>
              </a:lnSpc>
              <a:spcBef>
                <a:spcPts val="1000"/>
              </a:spcBef>
              <a:spcAft>
                <a:spcPts val="0"/>
              </a:spcAft>
              <a:buSzPts val="1440"/>
              <a:buNone/>
            </a:pPr>
            <a:r>
              <a:rPr lang="en-US" sz="4800"/>
              <a:t>Questions?</a:t>
            </a:r>
            <a:endParaRPr/>
          </a:p>
          <a:p>
            <a:pPr marL="137160" lvl="0" indent="0" algn="l" rtl="0">
              <a:lnSpc>
                <a:spcPct val="100000"/>
              </a:lnSpc>
              <a:spcBef>
                <a:spcPts val="1000"/>
              </a:spcBef>
              <a:spcAft>
                <a:spcPts val="0"/>
              </a:spcAft>
              <a:buSzPts val="1440"/>
              <a:buNone/>
            </a:pPr>
            <a:endParaRPr/>
          </a:p>
          <a:p>
            <a:pPr marL="137160" lvl="0" indent="0" algn="ctr" rtl="0">
              <a:lnSpc>
                <a:spcPct val="100000"/>
              </a:lnSpc>
              <a:spcBef>
                <a:spcPts val="1000"/>
              </a:spcBef>
              <a:spcAft>
                <a:spcPts val="0"/>
              </a:spcAft>
              <a:buSzPts val="1440"/>
              <a:buNone/>
            </a:pPr>
            <a:r>
              <a:rPr lang="en-US"/>
              <a:t>Contact:  kenneth.bush@maryland.gov</a:t>
            </a:r>
            <a:endParaRPr/>
          </a:p>
        </p:txBody>
      </p:sp>
      <p:pic>
        <p:nvPicPr>
          <p:cNvPr id="347" name="Google Shape;347;p35"/>
          <p:cNvPicPr preferRelativeResize="0"/>
          <p:nvPr/>
        </p:nvPicPr>
        <p:blipFill rotWithShape="1">
          <a:blip r:embed="rId4">
            <a:alphaModFix/>
          </a:blip>
          <a:srcRect l="1830" r="1830"/>
          <a:stretch/>
        </p:blipFill>
        <p:spPr>
          <a:xfrm>
            <a:off x="9183731" y="1981120"/>
            <a:ext cx="2449674" cy="2815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6"/>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53" name="Google Shape;353;p3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354" name="Google Shape;354;p36"/>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J</a:t>
            </a:r>
            <a:endParaRPr/>
          </a:p>
          <a:p>
            <a:pPr marL="914400" lvl="1" indent="-320040" algn="l" rtl="0">
              <a:lnSpc>
                <a:spcPct val="100000"/>
              </a:lnSpc>
              <a:spcBef>
                <a:spcPts val="1000"/>
              </a:spcBef>
              <a:spcAft>
                <a:spcPts val="0"/>
              </a:spcAft>
              <a:buSzPts val="1440"/>
              <a:buChar char="►"/>
            </a:pPr>
            <a:r>
              <a:rPr lang="en-US"/>
              <a:t>Amend Section 2.4 to delete the referenced publication NFPA 5000 Building Construction and Safety Code, 2024 edition.  Wherever NFPA 5000 is referenced, other than for extracted text, substitute the building code adopted by the AHJ.  </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355" name="Google Shape;355;p36"/>
          <p:cNvPicPr preferRelativeResize="0"/>
          <p:nvPr/>
        </p:nvPicPr>
        <p:blipFill rotWithShape="1">
          <a:blip r:embed="rId3">
            <a:alphaModFix/>
          </a:blip>
          <a:srcRect/>
          <a:stretch/>
        </p:blipFill>
        <p:spPr>
          <a:xfrm>
            <a:off x="8636257" y="3282311"/>
            <a:ext cx="1804035" cy="24038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61" name="Google Shape;361;p37"/>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362" name="Google Shape;362;p37"/>
          <p:cNvSpPr txBox="1">
            <a:spLocks noGrp="1"/>
          </p:cNvSpPr>
          <p:nvPr>
            <p:ph type="body" idx="1"/>
          </p:nvPr>
        </p:nvSpPr>
        <p:spPr>
          <a:xfrm>
            <a:off x="463232" y="1392062"/>
            <a:ext cx="9195118" cy="4636788"/>
          </a:xfrm>
          <a:prstGeom prst="rect">
            <a:avLst/>
          </a:prstGeom>
          <a:noFill/>
          <a:ln>
            <a:noFill/>
          </a:ln>
        </p:spPr>
        <p:txBody>
          <a:bodyPr spcFirstLastPara="1" wrap="square" lIns="91425" tIns="45700" rIns="91425" bIns="45700" anchor="t" anchorCtr="0">
            <a:normAutofit fontScale="92500" lnSpcReduction="10000"/>
          </a:bodyPr>
          <a:lstStyle/>
          <a:p>
            <a:pPr marL="457200" lvl="0" indent="-320040" algn="l" rtl="0">
              <a:lnSpc>
                <a:spcPct val="100000"/>
              </a:lnSpc>
              <a:spcBef>
                <a:spcPts val="1000"/>
              </a:spcBef>
              <a:spcAft>
                <a:spcPts val="0"/>
              </a:spcAft>
              <a:buSzPct val="64863"/>
              <a:buChar char="►"/>
            </a:pPr>
            <a:r>
              <a:rPr lang="en-US" dirty="0"/>
              <a:t>Amendments V and W</a:t>
            </a:r>
            <a:endParaRPr dirty="0"/>
          </a:p>
          <a:p>
            <a:pPr marL="914400" lvl="1" indent="-320066" algn="l" rtl="0">
              <a:lnSpc>
                <a:spcPct val="100000"/>
              </a:lnSpc>
              <a:spcBef>
                <a:spcPts val="1000"/>
              </a:spcBef>
              <a:spcAft>
                <a:spcPts val="0"/>
              </a:spcAft>
              <a:buSzPct val="81934"/>
              <a:buChar char="►"/>
            </a:pPr>
            <a:r>
              <a:rPr lang="en-US" dirty="0"/>
              <a:t>10.2.7.1  Fire prevention inspections shall occur on existing premises in accordance with the minimum inspections frequency schedule specified </a:t>
            </a:r>
            <a:r>
              <a:rPr lang="en-US" u="sng" dirty="0"/>
              <a:t>by the AHJ</a:t>
            </a:r>
            <a:r>
              <a:rPr lang="en-US" dirty="0"/>
              <a:t> and Table10.2.7.1</a:t>
            </a:r>
            <a:endParaRPr dirty="0"/>
          </a:p>
          <a:p>
            <a:pPr marL="914400" lvl="1" indent="-320066" algn="l" rtl="0">
              <a:lnSpc>
                <a:spcPct val="100000"/>
              </a:lnSpc>
              <a:spcBef>
                <a:spcPts val="1000"/>
              </a:spcBef>
              <a:spcAft>
                <a:spcPts val="0"/>
              </a:spcAft>
              <a:buSzPct val="81934"/>
              <a:buChar char="►"/>
            </a:pPr>
            <a:r>
              <a:rPr lang="en-US" dirty="0"/>
              <a:t>Add A.10.2.7.1  The frequency of fire prevention inspections of existing buildings should be based upon a risk assessment of these properties completed by the AHJ.  Considerations for this assessment should include:</a:t>
            </a:r>
            <a:endParaRPr dirty="0"/>
          </a:p>
          <a:p>
            <a:pPr marL="1371600" lvl="2" indent="-320065" algn="l" rtl="0">
              <a:lnSpc>
                <a:spcPct val="100000"/>
              </a:lnSpc>
              <a:spcBef>
                <a:spcPts val="1000"/>
              </a:spcBef>
              <a:spcAft>
                <a:spcPts val="0"/>
              </a:spcAft>
              <a:buSzPct val="81934"/>
              <a:buChar char="►"/>
            </a:pPr>
            <a:r>
              <a:rPr lang="en-US" dirty="0"/>
              <a:t>Occupancy classification, hazards and special hazards</a:t>
            </a:r>
            <a:endParaRPr dirty="0"/>
          </a:p>
          <a:p>
            <a:pPr marL="1371600" lvl="2" indent="-320065" algn="l" rtl="0">
              <a:lnSpc>
                <a:spcPct val="100000"/>
              </a:lnSpc>
              <a:spcBef>
                <a:spcPts val="1000"/>
              </a:spcBef>
              <a:spcAft>
                <a:spcPts val="0"/>
              </a:spcAft>
              <a:buSzPct val="81934"/>
              <a:buChar char="►"/>
            </a:pPr>
            <a:r>
              <a:rPr lang="en-US" dirty="0"/>
              <a:t>Number, location, and mental capabilities of occupants</a:t>
            </a:r>
            <a:endParaRPr dirty="0"/>
          </a:p>
          <a:p>
            <a:pPr marL="1371600" lvl="2" indent="-320065" algn="l" rtl="0">
              <a:lnSpc>
                <a:spcPct val="100000"/>
              </a:lnSpc>
              <a:spcBef>
                <a:spcPts val="1000"/>
              </a:spcBef>
              <a:spcAft>
                <a:spcPts val="0"/>
              </a:spcAft>
              <a:buSzPct val="81934"/>
              <a:buChar char="►"/>
            </a:pPr>
            <a:r>
              <a:rPr lang="en-US" dirty="0"/>
              <a:t>Construction design and maintenance</a:t>
            </a:r>
            <a:endParaRPr dirty="0"/>
          </a:p>
          <a:p>
            <a:pPr marL="1371600" lvl="2" indent="-320065" algn="l" rtl="0">
              <a:lnSpc>
                <a:spcPct val="100000"/>
              </a:lnSpc>
              <a:spcBef>
                <a:spcPts val="1000"/>
              </a:spcBef>
              <a:spcAft>
                <a:spcPts val="0"/>
              </a:spcAft>
              <a:buSzPct val="81934"/>
              <a:buChar char="►"/>
            </a:pPr>
            <a:r>
              <a:rPr lang="en-US" dirty="0"/>
              <a:t>Fire protection features</a:t>
            </a:r>
            <a:endParaRPr dirty="0"/>
          </a:p>
          <a:p>
            <a:pPr marL="1371600" lvl="2" indent="-320065" algn="l" rtl="0">
              <a:lnSpc>
                <a:spcPct val="100000"/>
              </a:lnSpc>
              <a:spcBef>
                <a:spcPts val="1000"/>
              </a:spcBef>
              <a:spcAft>
                <a:spcPts val="0"/>
              </a:spcAft>
              <a:buSzPct val="81934"/>
              <a:buChar char="►"/>
            </a:pPr>
            <a:r>
              <a:rPr lang="en-US" dirty="0"/>
              <a:t>Fire department resources</a:t>
            </a:r>
            <a:endParaRPr dirty="0"/>
          </a:p>
          <a:p>
            <a:pPr marL="1371600" lvl="2" indent="-320065" algn="l" rtl="0">
              <a:lnSpc>
                <a:spcPct val="100000"/>
              </a:lnSpc>
              <a:spcBef>
                <a:spcPts val="1000"/>
              </a:spcBef>
              <a:spcAft>
                <a:spcPts val="0"/>
              </a:spcAft>
              <a:buSzPct val="81934"/>
              <a:buChar char="►"/>
            </a:pPr>
            <a:r>
              <a:rPr lang="en-US" dirty="0"/>
              <a:t>Resources available for inspections</a:t>
            </a:r>
            <a:endParaRPr dirty="0"/>
          </a:p>
          <a:p>
            <a:pPr marL="1371600" lvl="2" indent="-228599" algn="l" rtl="0">
              <a:lnSpc>
                <a:spcPct val="100000"/>
              </a:lnSpc>
              <a:spcBef>
                <a:spcPts val="1000"/>
              </a:spcBef>
              <a:spcAft>
                <a:spcPts val="0"/>
              </a:spcAft>
              <a:buSzPct val="81934"/>
              <a:buNone/>
            </a:pPr>
            <a:endParaRPr dirty="0"/>
          </a:p>
          <a:p>
            <a:pPr marL="914400" lvl="1" indent="-228600" algn="l" rtl="0">
              <a:lnSpc>
                <a:spcPct val="100000"/>
              </a:lnSpc>
              <a:spcBef>
                <a:spcPts val="1000"/>
              </a:spcBef>
              <a:spcAft>
                <a:spcPts val="0"/>
              </a:spcAft>
              <a:buSzPct val="81934"/>
              <a:buNone/>
            </a:pPr>
            <a:endParaRPr dirty="0"/>
          </a:p>
          <a:p>
            <a:pPr marL="594360" lvl="1" indent="0" algn="l" rtl="0">
              <a:lnSpc>
                <a:spcPct val="100000"/>
              </a:lnSpc>
              <a:spcBef>
                <a:spcPts val="1000"/>
              </a:spcBef>
              <a:spcAft>
                <a:spcPts val="0"/>
              </a:spcAft>
              <a:buSzPct val="81934"/>
              <a:buNone/>
            </a:pPr>
            <a:endParaRPr dirty="0"/>
          </a:p>
        </p:txBody>
      </p:sp>
      <p:pic>
        <p:nvPicPr>
          <p:cNvPr id="363" name="Google Shape;363;p37"/>
          <p:cNvPicPr preferRelativeResize="0"/>
          <p:nvPr/>
        </p:nvPicPr>
        <p:blipFill rotWithShape="1">
          <a:blip r:embed="rId3">
            <a:alphaModFix/>
          </a:blip>
          <a:srcRect/>
          <a:stretch/>
        </p:blipFill>
        <p:spPr>
          <a:xfrm>
            <a:off x="6195060" y="4533722"/>
            <a:ext cx="5657849" cy="12994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87"/>
        <p:cNvGrpSpPr/>
        <p:nvPr/>
      </p:nvGrpSpPr>
      <p:grpSpPr>
        <a:xfrm>
          <a:off x="0" y="0"/>
          <a:ext cx="0" cy="0"/>
          <a:chOff x="0" y="0"/>
          <a:chExt cx="0" cy="0"/>
        </a:xfrm>
      </p:grpSpPr>
      <p:sp>
        <p:nvSpPr>
          <p:cNvPr id="88" name="Google Shape;88;p4"/>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89" name="Google Shape;89;p4"/>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90" name="Google Shape;90;p4"/>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L</a:t>
            </a:r>
            <a:endParaRPr/>
          </a:p>
          <a:p>
            <a:pPr marL="914400" lvl="1" indent="-320040" algn="l" rtl="0">
              <a:lnSpc>
                <a:spcPct val="100000"/>
              </a:lnSpc>
              <a:spcBef>
                <a:spcPts val="1000"/>
              </a:spcBef>
              <a:spcAft>
                <a:spcPts val="0"/>
              </a:spcAft>
              <a:buSzPts val="1440"/>
              <a:buChar char="►"/>
            </a:pPr>
            <a:r>
              <a:rPr lang="en-US"/>
              <a:t>Amend Subsection 7.1.10 to add the following paragraph:  </a:t>
            </a:r>
            <a:endParaRPr/>
          </a:p>
          <a:p>
            <a:pPr marL="1371600" lvl="2" indent="-320039" algn="l" rtl="0">
              <a:lnSpc>
                <a:spcPct val="100000"/>
              </a:lnSpc>
              <a:spcBef>
                <a:spcPts val="1000"/>
              </a:spcBef>
              <a:spcAft>
                <a:spcPts val="0"/>
              </a:spcAft>
              <a:buSzPts val="1440"/>
              <a:buChar char="►"/>
            </a:pPr>
            <a:r>
              <a:rPr lang="en-US"/>
              <a:t>7.1.10.3  Trash or recyclable materials awaiting scheduled </a:t>
            </a:r>
            <a:br>
              <a:rPr lang="en-US"/>
            </a:br>
            <a:r>
              <a:rPr lang="en-US"/>
              <a:t>collection shall not be placed in exits, exit access corridors, </a:t>
            </a:r>
            <a:br>
              <a:rPr lang="en-US"/>
            </a:br>
            <a:r>
              <a:rPr lang="en-US"/>
              <a:t>or on egress balconies. </a:t>
            </a:r>
            <a:endParaRPr/>
          </a:p>
          <a:p>
            <a:pPr marL="1371600" lvl="2" indent="-228599"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91" name="Google Shape;91;p4"/>
          <p:cNvPicPr preferRelativeResize="0"/>
          <p:nvPr/>
        </p:nvPicPr>
        <p:blipFill rotWithShape="1">
          <a:blip r:embed="rId3">
            <a:alphaModFix/>
          </a:blip>
          <a:srcRect/>
          <a:stretch/>
        </p:blipFill>
        <p:spPr>
          <a:xfrm>
            <a:off x="1238650" y="3518535"/>
            <a:ext cx="3350758" cy="2756535"/>
          </a:xfrm>
          <a:prstGeom prst="rect">
            <a:avLst/>
          </a:prstGeom>
          <a:noFill/>
          <a:ln>
            <a:noFill/>
          </a:ln>
        </p:spPr>
      </p:pic>
      <p:pic>
        <p:nvPicPr>
          <p:cNvPr id="92" name="Google Shape;92;p4"/>
          <p:cNvPicPr preferRelativeResize="0"/>
          <p:nvPr/>
        </p:nvPicPr>
        <p:blipFill rotWithShape="1">
          <a:blip r:embed="rId4">
            <a:alphaModFix/>
          </a:blip>
          <a:srcRect/>
          <a:stretch/>
        </p:blipFill>
        <p:spPr>
          <a:xfrm>
            <a:off x="9386794" y="1392062"/>
            <a:ext cx="2420161" cy="43332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69" name="Google Shape;369;p38"/>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370" name="Google Shape;370;p38"/>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EE</a:t>
            </a:r>
            <a:endParaRPr/>
          </a:p>
          <a:p>
            <a:pPr marL="914400" lvl="1" indent="-320040" algn="l" rtl="0">
              <a:lnSpc>
                <a:spcPct val="100000"/>
              </a:lnSpc>
              <a:spcBef>
                <a:spcPts val="1000"/>
              </a:spcBef>
              <a:spcAft>
                <a:spcPts val="0"/>
              </a:spcAft>
              <a:buSzPts val="1440"/>
              <a:buChar char="►"/>
            </a:pPr>
            <a:r>
              <a:rPr lang="en-US"/>
              <a:t>10.15.5.1*  </a:t>
            </a:r>
            <a:r>
              <a:rPr lang="en-US" u="sng"/>
              <a:t>Unless otherwise approved by the AHJ,</a:t>
            </a:r>
            <a:r>
              <a:rPr lang="en-US"/>
              <a:t> portable and vehicle-mounted generators shall only be operated or refueled outdoors a minimum of 20 ft from any building openings, including windows, doors, and air intakes.</a:t>
            </a:r>
            <a:endParaRPr/>
          </a:p>
          <a:p>
            <a:pPr marL="1371600" lvl="2" indent="-320039" algn="l" rtl="0">
              <a:lnSpc>
                <a:spcPct val="100000"/>
              </a:lnSpc>
              <a:spcBef>
                <a:spcPts val="1000"/>
              </a:spcBef>
              <a:spcAft>
                <a:spcPts val="0"/>
              </a:spcAft>
              <a:buSzPts val="1440"/>
              <a:buChar char="►"/>
            </a:pPr>
            <a:r>
              <a:rPr lang="en-US"/>
              <a:t>Gives AHJ discretion </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371" name="Google Shape;371;p38"/>
          <p:cNvPicPr preferRelativeResize="0"/>
          <p:nvPr/>
        </p:nvPicPr>
        <p:blipFill rotWithShape="1">
          <a:blip r:embed="rId3">
            <a:alphaModFix/>
          </a:blip>
          <a:srcRect/>
          <a:stretch/>
        </p:blipFill>
        <p:spPr>
          <a:xfrm>
            <a:off x="1243000" y="3869578"/>
            <a:ext cx="3386150" cy="2367759"/>
          </a:xfrm>
          <a:prstGeom prst="rect">
            <a:avLst/>
          </a:prstGeom>
          <a:noFill/>
          <a:ln>
            <a:noFill/>
          </a:ln>
        </p:spPr>
      </p:pic>
      <p:pic>
        <p:nvPicPr>
          <p:cNvPr id="372" name="Google Shape;372;p38"/>
          <p:cNvPicPr preferRelativeResize="0"/>
          <p:nvPr/>
        </p:nvPicPr>
        <p:blipFill rotWithShape="1">
          <a:blip r:embed="rId4">
            <a:alphaModFix/>
          </a:blip>
          <a:srcRect/>
          <a:stretch/>
        </p:blipFill>
        <p:spPr>
          <a:xfrm>
            <a:off x="7490700" y="3074670"/>
            <a:ext cx="3955195" cy="28271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9"/>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78" name="Google Shape;378;p39"/>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379" name="Google Shape;379;p39"/>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FF</a:t>
            </a:r>
            <a:endParaRPr dirty="0"/>
          </a:p>
          <a:p>
            <a:pPr marL="914400" lvl="1" indent="-320040" algn="l" rtl="0">
              <a:lnSpc>
                <a:spcPct val="100000"/>
              </a:lnSpc>
              <a:spcBef>
                <a:spcPts val="1000"/>
              </a:spcBef>
              <a:spcAft>
                <a:spcPts val="0"/>
              </a:spcAft>
              <a:buSzPts val="1440"/>
              <a:buChar char="►"/>
            </a:pPr>
            <a:r>
              <a:rPr lang="en-US" dirty="0"/>
              <a:t>Paragraph added to A.10.15.5.1*    </a:t>
            </a:r>
            <a:endParaRPr u="sng" dirty="0"/>
          </a:p>
          <a:p>
            <a:pPr marL="914400" lvl="1" indent="-320040" algn="l" rtl="0">
              <a:lnSpc>
                <a:spcPct val="100000"/>
              </a:lnSpc>
              <a:spcBef>
                <a:spcPts val="1000"/>
              </a:spcBef>
              <a:spcAft>
                <a:spcPts val="0"/>
              </a:spcAft>
              <a:buSzPts val="1440"/>
              <a:buChar char="►"/>
            </a:pPr>
            <a:r>
              <a:rPr lang="en-US" dirty="0"/>
              <a:t>For the purposes of reducing the distances from generators to openings:</a:t>
            </a:r>
            <a:endParaRPr dirty="0"/>
          </a:p>
          <a:p>
            <a:pPr marL="1371600" lvl="2" indent="-320039" algn="l" rtl="0">
              <a:lnSpc>
                <a:spcPct val="100000"/>
              </a:lnSpc>
              <a:spcBef>
                <a:spcPts val="1000"/>
              </a:spcBef>
              <a:spcAft>
                <a:spcPts val="0"/>
              </a:spcAft>
              <a:buSzPts val="1440"/>
              <a:buChar char="►"/>
            </a:pPr>
            <a:r>
              <a:rPr lang="en-US" dirty="0"/>
              <a:t>Nature of the occupancy</a:t>
            </a:r>
            <a:endParaRPr dirty="0"/>
          </a:p>
          <a:p>
            <a:pPr marL="1371600" lvl="2" indent="-320039" algn="l" rtl="0">
              <a:lnSpc>
                <a:spcPct val="100000"/>
              </a:lnSpc>
              <a:spcBef>
                <a:spcPts val="1000"/>
              </a:spcBef>
              <a:spcAft>
                <a:spcPts val="0"/>
              </a:spcAft>
              <a:buSzPts val="1440"/>
              <a:buChar char="►"/>
            </a:pPr>
            <a:r>
              <a:rPr lang="en-US" dirty="0"/>
              <a:t>Expected duration of use of generator</a:t>
            </a:r>
            <a:endParaRPr dirty="0"/>
          </a:p>
          <a:p>
            <a:pPr marL="1371600" lvl="2" indent="-320039" algn="l" rtl="0">
              <a:lnSpc>
                <a:spcPct val="100000"/>
              </a:lnSpc>
              <a:spcBef>
                <a:spcPts val="1000"/>
              </a:spcBef>
              <a:spcAft>
                <a:spcPts val="0"/>
              </a:spcAft>
              <a:buSzPts val="1440"/>
              <a:buChar char="►"/>
            </a:pPr>
            <a:r>
              <a:rPr lang="en-US" dirty="0"/>
              <a:t>Use of certified low CO generators</a:t>
            </a:r>
            <a:endParaRPr dirty="0"/>
          </a:p>
          <a:p>
            <a:pPr marL="1371600" lvl="2" indent="-320039" algn="l" rtl="0">
              <a:lnSpc>
                <a:spcPct val="100000"/>
              </a:lnSpc>
              <a:spcBef>
                <a:spcPts val="1000"/>
              </a:spcBef>
              <a:spcAft>
                <a:spcPts val="0"/>
              </a:spcAft>
              <a:buSzPts val="1440"/>
              <a:buChar char="►"/>
            </a:pPr>
            <a:r>
              <a:rPr lang="en-US" dirty="0"/>
              <a:t>Actual available distance</a:t>
            </a:r>
            <a:endParaRPr dirty="0"/>
          </a:p>
          <a:p>
            <a:pPr marL="1371600" lvl="2" indent="-320039" algn="l" rtl="0">
              <a:lnSpc>
                <a:spcPct val="100000"/>
              </a:lnSpc>
              <a:spcBef>
                <a:spcPts val="1000"/>
              </a:spcBef>
              <a:spcAft>
                <a:spcPts val="0"/>
              </a:spcAft>
              <a:buSzPts val="1440"/>
              <a:buChar char="►"/>
            </a:pPr>
            <a:r>
              <a:rPr lang="en-US" dirty="0"/>
              <a:t>CO detectors in building</a:t>
            </a:r>
            <a:endParaRPr dirty="0"/>
          </a:p>
          <a:p>
            <a:pPr marL="1371600" lvl="2" indent="-320039" algn="l" rtl="0">
              <a:lnSpc>
                <a:spcPct val="100000"/>
              </a:lnSpc>
              <a:spcBef>
                <a:spcPts val="1000"/>
              </a:spcBef>
              <a:spcAft>
                <a:spcPts val="0"/>
              </a:spcAft>
              <a:buSzPts val="1440"/>
              <a:buChar char="►"/>
            </a:pPr>
            <a:r>
              <a:rPr lang="en-US" dirty="0"/>
              <a:t>Openness of building</a:t>
            </a:r>
            <a:endParaRPr dirty="0"/>
          </a:p>
          <a:p>
            <a:pPr marL="1371600" lvl="2" indent="-320039" algn="l" rtl="0">
              <a:lnSpc>
                <a:spcPct val="100000"/>
              </a:lnSpc>
              <a:spcBef>
                <a:spcPts val="1000"/>
              </a:spcBef>
              <a:spcAft>
                <a:spcPts val="0"/>
              </a:spcAft>
              <a:buSzPts val="1440"/>
              <a:buChar char="►"/>
            </a:pPr>
            <a:r>
              <a:rPr lang="en-US" dirty="0"/>
              <a:t>Barriers or means to deflect generator exhaust</a:t>
            </a:r>
            <a:endParaRPr dirty="0"/>
          </a:p>
          <a:p>
            <a:pPr marL="1371600" lvl="2" indent="-228599"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1026" name="Picture 2" descr="Generator fuel fill hi-res stock photography and images - Alamy">
            <a:extLst>
              <a:ext uri="{FF2B5EF4-FFF2-40B4-BE49-F238E27FC236}">
                <a16:creationId xmlns:a16="http://schemas.microsoft.com/office/drawing/2014/main" id="{90EC2C72-2AFB-455E-93E8-10373CDF2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4055" y="3103322"/>
            <a:ext cx="2731652" cy="2570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85" name="Google Shape;385;p40"/>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386" name="Google Shape;386;p40"/>
          <p:cNvSpPr txBox="1">
            <a:spLocks noGrp="1"/>
          </p:cNvSpPr>
          <p:nvPr>
            <p:ph type="body" idx="1"/>
          </p:nvPr>
        </p:nvSpPr>
        <p:spPr>
          <a:xfrm>
            <a:off x="257492" y="1139280"/>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Amendments KK, and LL</a:t>
            </a:r>
            <a:endParaRPr dirty="0"/>
          </a:p>
          <a:p>
            <a:pPr marL="914400" lvl="1" indent="-320040" algn="l" rtl="0">
              <a:lnSpc>
                <a:spcPct val="100000"/>
              </a:lnSpc>
              <a:spcBef>
                <a:spcPts val="1000"/>
              </a:spcBef>
              <a:spcAft>
                <a:spcPts val="0"/>
              </a:spcAft>
              <a:buSzPts val="1440"/>
              <a:buChar char="►"/>
            </a:pPr>
            <a:r>
              <a:rPr lang="en-US" dirty="0"/>
              <a:t>10.21.1  Where </a:t>
            </a:r>
            <a:r>
              <a:rPr lang="en-US" strike="sngStrike" dirty="0"/>
              <a:t>more than five</a:t>
            </a:r>
            <a:r>
              <a:rPr lang="en-US" dirty="0"/>
              <a:t> </a:t>
            </a:r>
            <a:r>
              <a:rPr lang="en-US" u="sng" dirty="0"/>
              <a:t>one or more</a:t>
            </a:r>
            <a:r>
              <a:rPr lang="en-US" dirty="0"/>
              <a:t> powered </a:t>
            </a:r>
            <a:r>
              <a:rPr lang="en-US" dirty="0" err="1"/>
              <a:t>micromobility</a:t>
            </a:r>
            <a:r>
              <a:rPr lang="en-US" dirty="0"/>
              <a:t> devices will be charged inside or within </a:t>
            </a:r>
            <a:r>
              <a:rPr lang="en-US" strike="sngStrike" dirty="0"/>
              <a:t>10</a:t>
            </a:r>
            <a:r>
              <a:rPr lang="en-US" dirty="0"/>
              <a:t> </a:t>
            </a:r>
            <a:r>
              <a:rPr lang="en-US" u="sng" dirty="0"/>
              <a:t>15</a:t>
            </a:r>
            <a:r>
              <a:rPr lang="en-US" dirty="0"/>
              <a:t> ft of a building or structure, the charging operation shall be in accordance with Section 10.21.</a:t>
            </a:r>
            <a:endParaRPr dirty="0"/>
          </a:p>
          <a:p>
            <a:pPr marL="914400" lvl="1" indent="-320040" algn="l" rtl="0">
              <a:lnSpc>
                <a:spcPct val="100000"/>
              </a:lnSpc>
              <a:spcBef>
                <a:spcPts val="1000"/>
              </a:spcBef>
              <a:spcAft>
                <a:spcPts val="0"/>
              </a:spcAft>
              <a:buSzPts val="1440"/>
              <a:buChar char="►"/>
            </a:pPr>
            <a:r>
              <a:rPr lang="en-US" dirty="0"/>
              <a:t>LL Increases separation distance between charging and storage to 15 ft</a:t>
            </a: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387" name="Google Shape;387;p40"/>
          <p:cNvPicPr preferRelativeResize="0"/>
          <p:nvPr/>
        </p:nvPicPr>
        <p:blipFill rotWithShape="1">
          <a:blip r:embed="rId3">
            <a:alphaModFix/>
          </a:blip>
          <a:srcRect/>
          <a:stretch/>
        </p:blipFill>
        <p:spPr>
          <a:xfrm>
            <a:off x="2987908" y="3385713"/>
            <a:ext cx="4886324" cy="2643137"/>
          </a:xfrm>
          <a:prstGeom prst="rect">
            <a:avLst/>
          </a:prstGeom>
          <a:noFill/>
          <a:ln>
            <a:noFill/>
          </a:ln>
        </p:spPr>
      </p:pic>
      <p:sp>
        <p:nvSpPr>
          <p:cNvPr id="388" name="Google Shape;388;p40"/>
          <p:cNvSpPr txBox="1"/>
          <p:nvPr/>
        </p:nvSpPr>
        <p:spPr>
          <a:xfrm>
            <a:off x="-164925" y="3132950"/>
            <a:ext cx="5460000" cy="2446500"/>
          </a:xfrm>
          <a:prstGeom prst="rect">
            <a:avLst/>
          </a:prstGeom>
          <a:noFill/>
          <a:ln>
            <a:noFill/>
          </a:ln>
        </p:spPr>
        <p:txBody>
          <a:bodyPr spcFirstLastPara="1" wrap="square" lIns="91425" tIns="91425" rIns="91425" bIns="91425" anchor="t" anchorCtr="0">
            <a:noAutofit/>
          </a:bodyPr>
          <a:lstStyle/>
          <a:p>
            <a:pPr marL="1371600" marR="0" lvl="0" indent="0" algn="l" rtl="0">
              <a:lnSpc>
                <a:spcPct val="100000"/>
              </a:lnSpc>
              <a:spcBef>
                <a:spcPts val="1000"/>
              </a:spcBef>
              <a:spcAft>
                <a:spcPts val="0"/>
              </a:spcAft>
              <a:buClr>
                <a:srgbClr val="000000"/>
              </a:buClr>
              <a:buSzPts val="1900"/>
              <a:buFont typeface="Arial"/>
              <a:buNone/>
            </a:pPr>
            <a:endParaRPr sz="1900" b="0" i="0" u="none" strike="noStrike" cap="none" dirty="0">
              <a:solidFill>
                <a:schemeClr val="dk2"/>
              </a:solidFill>
              <a:latin typeface="Arial"/>
              <a:ea typeface="Arial"/>
              <a:cs typeface="Arial"/>
              <a:sym typeface="Arial"/>
            </a:endParaRPr>
          </a:p>
          <a:p>
            <a:pPr marL="1371600" marR="0" lvl="0" indent="0" algn="l" rtl="0">
              <a:lnSpc>
                <a:spcPct val="100000"/>
              </a:lnSpc>
              <a:spcBef>
                <a:spcPts val="1000"/>
              </a:spcBef>
              <a:spcAft>
                <a:spcPts val="0"/>
              </a:spcAft>
              <a:buClr>
                <a:srgbClr val="000000"/>
              </a:buClr>
              <a:buSzPts val="1900"/>
              <a:buFont typeface="Arial"/>
              <a:buNone/>
            </a:pPr>
            <a:endParaRPr sz="1900" b="0" i="0" u="none" strike="noStrike" cap="none" dirty="0">
              <a:solidFill>
                <a:schemeClr val="dk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1"/>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394" name="Google Shape;394;p41"/>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395" name="Google Shape;395;p41"/>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OO</a:t>
            </a:r>
            <a:endParaRPr/>
          </a:p>
          <a:p>
            <a:pPr marL="914400" lvl="1" indent="-320040" algn="l" rtl="0">
              <a:lnSpc>
                <a:spcPct val="100000"/>
              </a:lnSpc>
              <a:spcBef>
                <a:spcPts val="1000"/>
              </a:spcBef>
              <a:spcAft>
                <a:spcPts val="0"/>
              </a:spcAft>
              <a:buSzPts val="1440"/>
              <a:buChar char="►"/>
            </a:pPr>
            <a:r>
              <a:rPr lang="en-US"/>
              <a:t>11.1.5.6  </a:t>
            </a:r>
            <a:r>
              <a:rPr lang="en-US" strike="sngStrike"/>
              <a:t>Extension cords shall be permitted to be used on portable appliances to the nearest receptacle where receptacle spacing is in accordance with NFPA 70.</a:t>
            </a:r>
            <a:r>
              <a:rPr lang="en-US"/>
              <a:t>  Extension cords shall not be used as a substitute for permanent wiring.</a:t>
            </a:r>
            <a:endParaRPr u="sng" strike="sngStrike"/>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396" name="Google Shape;396;p41"/>
          <p:cNvPicPr preferRelativeResize="0"/>
          <p:nvPr/>
        </p:nvPicPr>
        <p:blipFill rotWithShape="1">
          <a:blip r:embed="rId3">
            <a:alphaModFix/>
          </a:blip>
          <a:srcRect/>
          <a:stretch/>
        </p:blipFill>
        <p:spPr>
          <a:xfrm>
            <a:off x="9366885" y="2344211"/>
            <a:ext cx="2569248" cy="3489008"/>
          </a:xfrm>
          <a:prstGeom prst="rect">
            <a:avLst/>
          </a:prstGeom>
          <a:noFill/>
          <a:ln>
            <a:noFill/>
          </a:ln>
        </p:spPr>
      </p:pic>
      <p:pic>
        <p:nvPicPr>
          <p:cNvPr id="397" name="Google Shape;397;p41"/>
          <p:cNvPicPr preferRelativeResize="0"/>
          <p:nvPr/>
        </p:nvPicPr>
        <p:blipFill rotWithShape="1">
          <a:blip r:embed="rId4">
            <a:alphaModFix/>
          </a:blip>
          <a:srcRect/>
          <a:stretch/>
        </p:blipFill>
        <p:spPr>
          <a:xfrm>
            <a:off x="1220153" y="3417570"/>
            <a:ext cx="2989829" cy="27401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2"/>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03" name="Google Shape;403;p42"/>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04" name="Google Shape;404;p42"/>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YY</a:t>
            </a:r>
            <a:endParaRPr dirty="0"/>
          </a:p>
          <a:p>
            <a:pPr marL="914400" lvl="1" indent="-320040" algn="l" rtl="0">
              <a:lnSpc>
                <a:spcPct val="100000"/>
              </a:lnSpc>
              <a:spcBef>
                <a:spcPts val="1000"/>
              </a:spcBef>
              <a:spcAft>
                <a:spcPts val="0"/>
              </a:spcAft>
              <a:buSzPts val="1440"/>
              <a:buChar char="►"/>
            </a:pPr>
            <a:r>
              <a:rPr lang="en-US" dirty="0"/>
              <a:t>13.1.3.2*  NFPA 4 Testing.  Where required by </a:t>
            </a:r>
            <a:r>
              <a:rPr lang="en-US" u="sng" dirty="0"/>
              <a:t>the AHJ,</a:t>
            </a:r>
            <a:r>
              <a:rPr lang="en-US" dirty="0"/>
              <a:t> 9.3.5 or Chapters 11 through 43 of NFPA 101, the following integrated fire protection and life safety systems shall be tested in accordance with 13.1.31 and 13.1.3.2.1 through 1.3.1.2.2:</a:t>
            </a:r>
            <a:endParaRPr dirty="0"/>
          </a:p>
          <a:p>
            <a:pPr marL="1051561" lvl="2" indent="0" algn="l" rtl="0">
              <a:lnSpc>
                <a:spcPct val="100000"/>
              </a:lnSpc>
              <a:spcBef>
                <a:spcPts val="1000"/>
              </a:spcBef>
              <a:spcAft>
                <a:spcPts val="0"/>
              </a:spcAft>
              <a:buSzPts val="1440"/>
              <a:buNone/>
            </a:pPr>
            <a:r>
              <a:rPr lang="en-US" dirty="0"/>
              <a:t>(1)  Integrated fire protection and life safety systems in high-rise buildings</a:t>
            </a:r>
            <a:endParaRPr dirty="0"/>
          </a:p>
          <a:p>
            <a:pPr marL="1051561" lvl="2" indent="0" algn="l" rtl="0">
              <a:lnSpc>
                <a:spcPct val="100000"/>
              </a:lnSpc>
              <a:spcBef>
                <a:spcPts val="1000"/>
              </a:spcBef>
              <a:spcAft>
                <a:spcPts val="0"/>
              </a:spcAft>
              <a:buSzPts val="1440"/>
              <a:buNone/>
            </a:pPr>
            <a:r>
              <a:rPr lang="en-US" dirty="0"/>
              <a:t>(2)  Integrated fire protection and life safety systems that include a smoke control system</a:t>
            </a:r>
            <a:endParaRPr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405" name="Google Shape;405;p42"/>
          <p:cNvPicPr preferRelativeResize="0"/>
          <p:nvPr/>
        </p:nvPicPr>
        <p:blipFill rotWithShape="1">
          <a:blip r:embed="rId3">
            <a:alphaModFix/>
          </a:blip>
          <a:srcRect/>
          <a:stretch/>
        </p:blipFill>
        <p:spPr>
          <a:xfrm>
            <a:off x="9538275" y="2775895"/>
            <a:ext cx="2249805" cy="29978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3"/>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11" name="Google Shape;411;p43"/>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12" name="Google Shape;412;p43"/>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ZZ</a:t>
            </a:r>
            <a:endParaRPr dirty="0"/>
          </a:p>
          <a:p>
            <a:pPr marL="914400" lvl="1" indent="-320040" algn="l" rtl="0">
              <a:lnSpc>
                <a:spcPct val="100000"/>
              </a:lnSpc>
              <a:spcBef>
                <a:spcPts val="1000"/>
              </a:spcBef>
              <a:spcAft>
                <a:spcPts val="0"/>
              </a:spcAft>
              <a:buSzPts val="1440"/>
              <a:buChar char="►"/>
            </a:pPr>
            <a:r>
              <a:rPr lang="en-US" dirty="0"/>
              <a:t>Add the following Subparagraph to 13.3.1.2</a:t>
            </a:r>
            <a:endParaRPr dirty="0"/>
          </a:p>
          <a:p>
            <a:pPr marL="914400" lvl="1" indent="-320040" algn="l" rtl="0">
              <a:lnSpc>
                <a:spcPct val="100000"/>
              </a:lnSpc>
              <a:spcBef>
                <a:spcPts val="1000"/>
              </a:spcBef>
              <a:spcAft>
                <a:spcPts val="0"/>
              </a:spcAft>
              <a:buSzPts val="1440"/>
              <a:buChar char="►"/>
            </a:pPr>
            <a:r>
              <a:rPr lang="en-US" u="sng" dirty="0"/>
              <a:t>13.3.1.2.1  For new ceiling installations, drop-out ceilings as referenced in NFPA 13, Subsection 9.3.1.1 and NFPA 13R, Section 6.15, shall be prohibited.</a:t>
            </a:r>
            <a:endParaRPr u="sng"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413" name="Google Shape;413;p43"/>
          <p:cNvPicPr preferRelativeResize="0"/>
          <p:nvPr/>
        </p:nvPicPr>
        <p:blipFill rotWithShape="1">
          <a:blip r:embed="rId3">
            <a:alphaModFix/>
          </a:blip>
          <a:srcRect/>
          <a:stretch/>
        </p:blipFill>
        <p:spPr>
          <a:xfrm>
            <a:off x="6366510" y="3236921"/>
            <a:ext cx="4958714" cy="26017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4"/>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19" name="Google Shape;419;p44"/>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20" name="Google Shape;420;p44"/>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AAA</a:t>
            </a:r>
            <a:endParaRPr/>
          </a:p>
          <a:p>
            <a:pPr marL="914400" lvl="1" indent="-320040" algn="l" rtl="0">
              <a:lnSpc>
                <a:spcPct val="100000"/>
              </a:lnSpc>
              <a:spcBef>
                <a:spcPts val="1000"/>
              </a:spcBef>
              <a:spcAft>
                <a:spcPts val="0"/>
              </a:spcAft>
              <a:buSzPts val="1440"/>
              <a:buChar char="►"/>
            </a:pPr>
            <a:r>
              <a:rPr lang="en-US"/>
              <a:t>13.3.2.5.1  The following assembly occupancies </a:t>
            </a:r>
            <a:r>
              <a:rPr lang="en-US" u="sng"/>
              <a:t>having an occupant load of 100 or more persons, or 5,000 or more square feet in area, or located on a floor other than the level of exit discharge</a:t>
            </a:r>
            <a:r>
              <a:rPr lang="en-US"/>
              <a:t> shall be protected throughout by an approved, electrically supervised automatic sprinkler system in accordance with 9.7.1.1(1) and 9.7.2.</a:t>
            </a:r>
            <a:endParaRPr/>
          </a:p>
          <a:p>
            <a:pPr marL="1371600" lvl="2" indent="-320039" algn="l" rtl="0">
              <a:lnSpc>
                <a:spcPct val="100000"/>
              </a:lnSpc>
              <a:spcBef>
                <a:spcPts val="1000"/>
              </a:spcBef>
              <a:spcAft>
                <a:spcPts val="0"/>
              </a:spcAft>
              <a:buSzPts val="1440"/>
              <a:buChar char="►"/>
            </a:pPr>
            <a:r>
              <a:rPr lang="en-US"/>
              <a:t>One of the more significant amendments</a:t>
            </a:r>
            <a:endParaRPr/>
          </a:p>
          <a:p>
            <a:pPr marL="1371600" lvl="2" indent="-320039" algn="l" rtl="0">
              <a:lnSpc>
                <a:spcPct val="100000"/>
              </a:lnSpc>
              <a:spcBef>
                <a:spcPts val="1000"/>
              </a:spcBef>
              <a:spcAft>
                <a:spcPts val="0"/>
              </a:spcAft>
              <a:buSzPts val="1440"/>
              <a:buChar char="►"/>
            </a:pPr>
            <a:r>
              <a:rPr lang="en-US"/>
              <a:t>Raises the threshold from 50 persons to 100</a:t>
            </a:r>
            <a:endParaRPr/>
          </a:p>
          <a:p>
            <a:pPr marL="1371600" lvl="2" indent="-320039" algn="l" rtl="0">
              <a:lnSpc>
                <a:spcPct val="100000"/>
              </a:lnSpc>
              <a:spcBef>
                <a:spcPts val="1000"/>
              </a:spcBef>
              <a:spcAft>
                <a:spcPts val="0"/>
              </a:spcAft>
              <a:buSzPts val="1440"/>
              <a:buChar char="►"/>
            </a:pPr>
            <a:r>
              <a:rPr lang="en-US"/>
              <a:t>Brings sprinkler requirements in line with IBC, Group A-2</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2050" name="Picture 2" descr="Large seating area - Picture of Los ...">
            <a:extLst>
              <a:ext uri="{FF2B5EF4-FFF2-40B4-BE49-F238E27FC236}">
                <a16:creationId xmlns:a16="http://schemas.microsoft.com/office/drawing/2014/main" id="{80A8EA3E-1F2F-4B62-A4E7-9F0078A1E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219" y="3464319"/>
            <a:ext cx="3423781" cy="2564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5"/>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26" name="Google Shape;426;p45"/>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27" name="Google Shape;427;p45"/>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fontScale="92500" lnSpcReduction="10000"/>
          </a:bodyPr>
          <a:lstStyle/>
          <a:p>
            <a:pPr marL="457200" lvl="0" indent="-320040" algn="l" rtl="0">
              <a:lnSpc>
                <a:spcPct val="100000"/>
              </a:lnSpc>
              <a:spcBef>
                <a:spcPts val="1000"/>
              </a:spcBef>
              <a:spcAft>
                <a:spcPts val="0"/>
              </a:spcAft>
              <a:buSzPct val="64863"/>
              <a:buChar char="►"/>
            </a:pPr>
            <a:r>
              <a:rPr lang="en-US"/>
              <a:t>Amendment BBB – High-Rise Buildings Sprinkler Protection</a:t>
            </a:r>
            <a:endParaRPr/>
          </a:p>
          <a:p>
            <a:pPr marL="914400" lvl="1" indent="-320066" algn="l" rtl="0">
              <a:lnSpc>
                <a:spcPct val="100000"/>
              </a:lnSpc>
              <a:spcBef>
                <a:spcPts val="1000"/>
              </a:spcBef>
              <a:spcAft>
                <a:spcPts val="0"/>
              </a:spcAft>
              <a:buSzPct val="81934"/>
              <a:buChar char="►"/>
            </a:pPr>
            <a:r>
              <a:rPr lang="en-US"/>
              <a:t>13.3.2.24.2*  Existing high-rise building, other than those meeting 13.3.2.24.1 or 13.3.24.2.2, shall be protected throughout by an approved automatic sprinkler system in accordance with this chapter and 13.3.2.24.2.3 through 13.3.2.24.2.5.</a:t>
            </a:r>
            <a:endParaRPr/>
          </a:p>
          <a:p>
            <a:pPr marL="914400" lvl="1" indent="-320066" algn="l" rtl="0">
              <a:lnSpc>
                <a:spcPct val="100000"/>
              </a:lnSpc>
              <a:spcBef>
                <a:spcPts val="1000"/>
              </a:spcBef>
              <a:spcAft>
                <a:spcPts val="0"/>
              </a:spcAft>
              <a:buSzPct val="81934"/>
              <a:buChar char="►"/>
            </a:pPr>
            <a:r>
              <a:rPr lang="en-US"/>
              <a:t>Existing high-rise buildings shall be protected except:</a:t>
            </a:r>
            <a:endParaRPr/>
          </a:p>
          <a:p>
            <a:pPr marL="1371600" lvl="2" indent="-320065" algn="l" rtl="0">
              <a:lnSpc>
                <a:spcPct val="100000"/>
              </a:lnSpc>
              <a:spcBef>
                <a:spcPts val="1000"/>
              </a:spcBef>
              <a:spcAft>
                <a:spcPts val="0"/>
              </a:spcAft>
              <a:buSzPct val="81934"/>
              <a:buChar char="►"/>
            </a:pPr>
            <a:r>
              <a:rPr lang="en-US"/>
              <a:t>Every dwelling unit has exterior exit access per Ch. 7</a:t>
            </a:r>
            <a:endParaRPr/>
          </a:p>
          <a:p>
            <a:pPr marL="1828800" lvl="3" indent="-320065" algn="l" rtl="0">
              <a:lnSpc>
                <a:spcPct val="100000"/>
              </a:lnSpc>
              <a:spcBef>
                <a:spcPts val="1000"/>
              </a:spcBef>
              <a:spcAft>
                <a:spcPts val="0"/>
              </a:spcAft>
              <a:buSzPct val="81934"/>
              <a:buChar char="►"/>
            </a:pPr>
            <a:r>
              <a:rPr lang="en-US"/>
              <a:t>Exterior balconies and similar that are 50% open and protected</a:t>
            </a:r>
            <a:endParaRPr/>
          </a:p>
          <a:p>
            <a:pPr marL="1371600" lvl="2" indent="-320065" algn="l" rtl="0">
              <a:lnSpc>
                <a:spcPct val="100000"/>
              </a:lnSpc>
              <a:spcBef>
                <a:spcPts val="1000"/>
              </a:spcBef>
              <a:spcAft>
                <a:spcPts val="0"/>
              </a:spcAft>
              <a:buSzPct val="81934"/>
              <a:buChar char="►"/>
            </a:pPr>
            <a:r>
              <a:rPr lang="en-US"/>
              <a:t>Buildings with previously approved and implemented engineered life safety system</a:t>
            </a:r>
            <a:endParaRPr/>
          </a:p>
          <a:p>
            <a:pPr marL="914400" lvl="1" indent="-320066" algn="l" rtl="0">
              <a:lnSpc>
                <a:spcPct val="100000"/>
              </a:lnSpc>
              <a:spcBef>
                <a:spcPts val="1000"/>
              </a:spcBef>
              <a:spcAft>
                <a:spcPts val="0"/>
              </a:spcAft>
              <a:buSzPct val="81934"/>
              <a:buChar char="►"/>
            </a:pPr>
            <a:r>
              <a:rPr lang="en-US"/>
              <a:t>AHJ to provide notice</a:t>
            </a:r>
            <a:endParaRPr/>
          </a:p>
          <a:p>
            <a:pPr marL="914400" lvl="1" indent="-320066" algn="l" rtl="0">
              <a:lnSpc>
                <a:spcPct val="100000"/>
              </a:lnSpc>
              <a:spcBef>
                <a:spcPts val="1000"/>
              </a:spcBef>
              <a:spcAft>
                <a:spcPts val="0"/>
              </a:spcAft>
              <a:buSzPct val="81934"/>
              <a:buChar char="►"/>
            </a:pPr>
            <a:r>
              <a:rPr lang="en-US"/>
              <a:t>Building to be protected within 12 years of original violation notice</a:t>
            </a:r>
            <a:endParaRPr/>
          </a:p>
          <a:p>
            <a:pPr marL="914400" lvl="1" indent="-320066" algn="l" rtl="0">
              <a:lnSpc>
                <a:spcPct val="100000"/>
              </a:lnSpc>
              <a:spcBef>
                <a:spcPts val="1000"/>
              </a:spcBef>
              <a:spcAft>
                <a:spcPts val="0"/>
              </a:spcAft>
              <a:buSzPct val="81934"/>
              <a:buChar char="►"/>
            </a:pPr>
            <a:r>
              <a:rPr lang="en-US"/>
              <a:t>Public Disclosure Signage</a:t>
            </a:r>
            <a:endParaRPr/>
          </a:p>
          <a:p>
            <a:pPr marL="1371600" lvl="2" indent="-228599" algn="l" rtl="0">
              <a:lnSpc>
                <a:spcPct val="100000"/>
              </a:lnSpc>
              <a:spcBef>
                <a:spcPts val="1000"/>
              </a:spcBef>
              <a:spcAft>
                <a:spcPts val="0"/>
              </a:spcAft>
              <a:buSzPct val="81934"/>
              <a:buNone/>
            </a:pPr>
            <a:endParaRPr/>
          </a:p>
          <a:p>
            <a:pPr marL="1051561" lvl="2" indent="0" algn="l" rtl="0">
              <a:lnSpc>
                <a:spcPct val="100000"/>
              </a:lnSpc>
              <a:spcBef>
                <a:spcPts val="1000"/>
              </a:spcBef>
              <a:spcAft>
                <a:spcPts val="0"/>
              </a:spcAft>
              <a:buSzPct val="81934"/>
              <a:buNone/>
            </a:pPr>
            <a:endParaRPr/>
          </a:p>
          <a:p>
            <a:pPr marL="1051561" lvl="2" indent="0" algn="l" rtl="0">
              <a:lnSpc>
                <a:spcPct val="100000"/>
              </a:lnSpc>
              <a:spcBef>
                <a:spcPts val="1000"/>
              </a:spcBef>
              <a:spcAft>
                <a:spcPts val="0"/>
              </a:spcAft>
              <a:buSzPct val="81934"/>
              <a:buNone/>
            </a:pPr>
            <a:endParaRPr/>
          </a:p>
          <a:p>
            <a:pPr marL="914400" lvl="1" indent="-228600" algn="l" rtl="0">
              <a:lnSpc>
                <a:spcPct val="100000"/>
              </a:lnSpc>
              <a:spcBef>
                <a:spcPts val="1000"/>
              </a:spcBef>
              <a:spcAft>
                <a:spcPts val="0"/>
              </a:spcAft>
              <a:buSzPct val="81934"/>
              <a:buNone/>
            </a:pPr>
            <a:endParaRPr/>
          </a:p>
          <a:p>
            <a:pPr marL="594360" lvl="1" indent="0" algn="l" rtl="0">
              <a:lnSpc>
                <a:spcPct val="100000"/>
              </a:lnSpc>
              <a:spcBef>
                <a:spcPts val="1000"/>
              </a:spcBef>
              <a:spcAft>
                <a:spcPts val="0"/>
              </a:spcAft>
              <a:buSzPct val="81934"/>
              <a:buNone/>
            </a:pPr>
            <a:endParaRPr/>
          </a:p>
        </p:txBody>
      </p:sp>
      <p:pic>
        <p:nvPicPr>
          <p:cNvPr id="3078" name="Picture 6" descr="13 glamorous apartments from Hollywood ...">
            <a:extLst>
              <a:ext uri="{FF2B5EF4-FFF2-40B4-BE49-F238E27FC236}">
                <a16:creationId xmlns:a16="http://schemas.microsoft.com/office/drawing/2014/main" id="{3DE73B95-8774-406C-A79B-D4FDE7FD0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249" y="2352039"/>
            <a:ext cx="2446751" cy="3676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39f561994cc_0_17"/>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34" name="Google Shape;434;g39f561994cc_0_17"/>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35" name="Google Shape;435;g39f561994cc_0_17"/>
          <p:cNvSpPr txBox="1">
            <a:spLocks noGrp="1"/>
          </p:cNvSpPr>
          <p:nvPr>
            <p:ph type="body" idx="1"/>
          </p:nvPr>
        </p:nvSpPr>
        <p:spPr>
          <a:xfrm>
            <a:off x="73425" y="1662725"/>
            <a:ext cx="6540000" cy="41922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SzPts val="2000"/>
              <a:buChar char="►"/>
            </a:pPr>
            <a:r>
              <a:rPr lang="en-US" sz="2000"/>
              <a:t>Amendment CCC</a:t>
            </a:r>
            <a:endParaRPr sz="2000"/>
          </a:p>
          <a:p>
            <a:pPr marL="914400" lvl="1" indent="-355600" algn="l" rtl="0">
              <a:lnSpc>
                <a:spcPct val="100000"/>
              </a:lnSpc>
              <a:spcBef>
                <a:spcPts val="1000"/>
              </a:spcBef>
              <a:spcAft>
                <a:spcPts val="0"/>
              </a:spcAft>
              <a:buSzPts val="2000"/>
              <a:buChar char="►"/>
            </a:pPr>
            <a:r>
              <a:rPr lang="en-US" sz="2000"/>
              <a:t>  A13.3.2.24.2.3 in the appendix will be changed to “A13.3.2.24.2.5” and now be associated with  13.3.2.24.2.5* from BBB amendment. </a:t>
            </a:r>
            <a:endParaRPr sz="2000"/>
          </a:p>
          <a:p>
            <a:pPr marL="1371600" lvl="2" indent="-355597" algn="l" rtl="0">
              <a:lnSpc>
                <a:spcPct val="100000"/>
              </a:lnSpc>
              <a:spcBef>
                <a:spcPts val="1000"/>
              </a:spcBef>
              <a:spcAft>
                <a:spcPts val="0"/>
              </a:spcAft>
              <a:buSzPts val="2000"/>
              <a:buChar char="►"/>
            </a:pPr>
            <a:r>
              <a:rPr lang="en-US" sz="2000"/>
              <a:t>A.13.3.2.24.2.5 will now be examples of retrofit schedules. </a:t>
            </a:r>
            <a:endParaRPr sz="2000"/>
          </a:p>
          <a:p>
            <a:pPr marL="914400" lvl="1" indent="-355600" algn="l" rtl="0">
              <a:lnSpc>
                <a:spcPct val="100000"/>
              </a:lnSpc>
              <a:spcBef>
                <a:spcPts val="1000"/>
              </a:spcBef>
              <a:spcAft>
                <a:spcPts val="0"/>
              </a:spcAft>
              <a:buSzPts val="2000"/>
              <a:buChar char="►"/>
            </a:pPr>
            <a:r>
              <a:rPr lang="en-US" sz="2000"/>
              <a:t>Fixed cross-reference errors caused by previous numbering changes</a:t>
            </a:r>
            <a:endParaRPr sz="2000"/>
          </a:p>
          <a:p>
            <a:pPr marL="0" lvl="0" indent="0" algn="l" rtl="0">
              <a:lnSpc>
                <a:spcPct val="100000"/>
              </a:lnSpc>
              <a:spcBef>
                <a:spcPts val="1000"/>
              </a:spcBef>
              <a:spcAft>
                <a:spcPts val="0"/>
              </a:spcAft>
              <a:buSzPts val="1440"/>
              <a:buNone/>
            </a:pPr>
            <a:endParaRPr sz="1800"/>
          </a:p>
          <a:p>
            <a:pPr marL="1371600" lvl="2" indent="-228597" algn="l" rtl="0">
              <a:lnSpc>
                <a:spcPct val="100000"/>
              </a:lnSpc>
              <a:spcBef>
                <a:spcPts val="1000"/>
              </a:spcBef>
              <a:spcAft>
                <a:spcPts val="0"/>
              </a:spcAft>
              <a:buSzPts val="1557"/>
              <a:buNone/>
            </a:pPr>
            <a:endParaRPr sz="1800"/>
          </a:p>
          <a:p>
            <a:pPr marL="1051561" lvl="2" indent="0" algn="l" rtl="0">
              <a:lnSpc>
                <a:spcPct val="100000"/>
              </a:lnSpc>
              <a:spcBef>
                <a:spcPts val="1000"/>
              </a:spcBef>
              <a:spcAft>
                <a:spcPts val="0"/>
              </a:spcAft>
              <a:buSzPts val="1557"/>
              <a:buNone/>
            </a:pPr>
            <a:endParaRPr sz="1800"/>
          </a:p>
          <a:p>
            <a:pPr marL="1051561" lvl="2" indent="0" algn="l" rtl="0">
              <a:lnSpc>
                <a:spcPct val="100000"/>
              </a:lnSpc>
              <a:spcBef>
                <a:spcPts val="1000"/>
              </a:spcBef>
              <a:spcAft>
                <a:spcPts val="0"/>
              </a:spcAft>
              <a:buSzPts val="1557"/>
              <a:buNone/>
            </a:pPr>
            <a:endParaRPr sz="1800"/>
          </a:p>
          <a:p>
            <a:pPr marL="914400" lvl="1" indent="-228600" algn="l" rtl="0">
              <a:lnSpc>
                <a:spcPct val="100000"/>
              </a:lnSpc>
              <a:spcBef>
                <a:spcPts val="1000"/>
              </a:spcBef>
              <a:spcAft>
                <a:spcPts val="0"/>
              </a:spcAft>
              <a:buSzPts val="1557"/>
              <a:buNone/>
            </a:pPr>
            <a:endParaRPr sz="1800"/>
          </a:p>
          <a:p>
            <a:pPr marL="594360" lvl="1" indent="0" algn="l" rtl="0">
              <a:lnSpc>
                <a:spcPct val="100000"/>
              </a:lnSpc>
              <a:spcBef>
                <a:spcPts val="1000"/>
              </a:spcBef>
              <a:spcAft>
                <a:spcPts val="0"/>
              </a:spcAft>
              <a:buSzPts val="1557"/>
              <a:buNone/>
            </a:pPr>
            <a:endParaRPr sz="1800"/>
          </a:p>
        </p:txBody>
      </p:sp>
      <p:pic>
        <p:nvPicPr>
          <p:cNvPr id="436" name="Google Shape;436;g39f561994cc_0_17"/>
          <p:cNvPicPr preferRelativeResize="0"/>
          <p:nvPr/>
        </p:nvPicPr>
        <p:blipFill rotWithShape="1">
          <a:blip r:embed="rId3">
            <a:alphaModFix/>
          </a:blip>
          <a:srcRect/>
          <a:stretch/>
        </p:blipFill>
        <p:spPr>
          <a:xfrm>
            <a:off x="7042938" y="1838325"/>
            <a:ext cx="4094975" cy="2735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6"/>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42" name="Google Shape;442;p4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43" name="Google Shape;443;p46"/>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DDD</a:t>
            </a:r>
            <a:endParaRPr/>
          </a:p>
          <a:p>
            <a:pPr marL="914400" lvl="1" indent="-320040" algn="l" rtl="0">
              <a:lnSpc>
                <a:spcPct val="100000"/>
              </a:lnSpc>
              <a:spcBef>
                <a:spcPts val="1000"/>
              </a:spcBef>
              <a:spcAft>
                <a:spcPts val="0"/>
              </a:spcAft>
              <a:buSzPts val="1440"/>
              <a:buChar char="►"/>
            </a:pPr>
            <a:r>
              <a:rPr lang="en-US"/>
              <a:t>Delete existing wording and replace with the following:</a:t>
            </a:r>
            <a:endParaRPr/>
          </a:p>
          <a:p>
            <a:pPr marL="914400" lvl="1" indent="-320040" algn="l" rtl="0">
              <a:lnSpc>
                <a:spcPct val="100000"/>
              </a:lnSpc>
              <a:spcBef>
                <a:spcPts val="1000"/>
              </a:spcBef>
              <a:spcAft>
                <a:spcPts val="0"/>
              </a:spcAft>
              <a:buSzPts val="1440"/>
              <a:buChar char="►"/>
            </a:pPr>
            <a:r>
              <a:rPr lang="en-US"/>
              <a:t>13.3.2.25.5  An automatic sprinkler system shall be installed throughout all mini-storage building fire areas greater than 2,500 sf and where any of the individual storage units are separated by less than a 1-hr fire resistance-rated barrier.  Fire areas shall be defined by approved fire barriers having a fire-resistance rating of not less than 3 hours.</a:t>
            </a:r>
            <a:endParaRPr/>
          </a:p>
          <a:p>
            <a:pPr marL="1371600" lvl="2" indent="-320039" algn="l" rtl="0">
              <a:lnSpc>
                <a:spcPct val="100000"/>
              </a:lnSpc>
              <a:spcBef>
                <a:spcPts val="1000"/>
              </a:spcBef>
              <a:spcAft>
                <a:spcPts val="0"/>
              </a:spcAft>
              <a:buSzPts val="1440"/>
              <a:buChar char="►"/>
            </a:pPr>
            <a:r>
              <a:rPr lang="en-US"/>
              <a:t>Original language required sprinklers in all </a:t>
            </a:r>
            <a:r>
              <a:rPr lang="en-US" i="1"/>
              <a:t>buildings</a:t>
            </a:r>
            <a:r>
              <a:rPr lang="en-US"/>
              <a:t> greater than 2,500 sf and differs from the IBC</a:t>
            </a:r>
            <a:endParaRPr/>
          </a:p>
          <a:p>
            <a:pPr marL="1828800" lvl="3" indent="-320039" algn="l" rtl="0">
              <a:lnSpc>
                <a:spcPct val="100000"/>
              </a:lnSpc>
              <a:spcBef>
                <a:spcPts val="1000"/>
              </a:spcBef>
              <a:spcAft>
                <a:spcPts val="0"/>
              </a:spcAft>
              <a:buSzPts val="1440"/>
              <a:buChar char="►"/>
            </a:pPr>
            <a:r>
              <a:rPr lang="en-US"/>
              <a:t>Fire walls required to separate buildings</a:t>
            </a:r>
            <a:endParaRPr/>
          </a:p>
          <a:p>
            <a:pPr marL="1371600" lvl="2" indent="-320039" algn="l" rtl="0">
              <a:lnSpc>
                <a:spcPct val="100000"/>
              </a:lnSpc>
              <a:spcBef>
                <a:spcPts val="1000"/>
              </a:spcBef>
              <a:spcAft>
                <a:spcPts val="0"/>
              </a:spcAft>
              <a:buSzPts val="1440"/>
              <a:buChar char="►"/>
            </a:pPr>
            <a:r>
              <a:rPr lang="en-US"/>
              <a:t>New language specifies 3 hour fire barriers consistent w/ IBC</a:t>
            </a:r>
            <a:endParaRPr/>
          </a:p>
          <a:p>
            <a:pPr marL="1371600" lvl="2" indent="-228599"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4098" name="Picture 2" descr="Self Storage Construction ...">
            <a:extLst>
              <a:ext uri="{FF2B5EF4-FFF2-40B4-BE49-F238E27FC236}">
                <a16:creationId xmlns:a16="http://schemas.microsoft.com/office/drawing/2014/main" id="{C5460836-F774-4232-83C0-4C1CA9777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7151" y="4231791"/>
            <a:ext cx="2700499" cy="1797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96"/>
        <p:cNvGrpSpPr/>
        <p:nvPr/>
      </p:nvGrpSpPr>
      <p:grpSpPr>
        <a:xfrm>
          <a:off x="0" y="0"/>
          <a:ext cx="0" cy="0"/>
          <a:chOff x="0" y="0"/>
          <a:chExt cx="0" cy="0"/>
        </a:xfrm>
      </p:grpSpPr>
      <p:sp>
        <p:nvSpPr>
          <p:cNvPr id="97" name="Google Shape;97;p5"/>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98" name="Google Shape;98;p5"/>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99" name="Google Shape;99;p5"/>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Amendments P and Q</a:t>
            </a:r>
            <a:endParaRPr/>
          </a:p>
          <a:p>
            <a:pPr marL="914400" lvl="1" indent="-320040" algn="l" rtl="0">
              <a:lnSpc>
                <a:spcPct val="100000"/>
              </a:lnSpc>
              <a:spcBef>
                <a:spcPts val="1000"/>
              </a:spcBef>
              <a:spcAft>
                <a:spcPts val="0"/>
              </a:spcAft>
              <a:buSzPts val="1440"/>
              <a:buChar char="►"/>
            </a:pPr>
            <a:r>
              <a:rPr lang="en-US"/>
              <a:t>Delete 7.2.1.12.1 and its reference in 7.2.1.12</a:t>
            </a:r>
            <a:endParaRPr/>
          </a:p>
          <a:p>
            <a:pPr marL="1371600" lvl="2" indent="-228599"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00" name="Google Shape;100;p5"/>
          <p:cNvPicPr preferRelativeResize="0"/>
          <p:nvPr/>
        </p:nvPicPr>
        <p:blipFill rotWithShape="1">
          <a:blip r:embed="rId3">
            <a:alphaModFix/>
          </a:blip>
          <a:srcRect/>
          <a:stretch/>
        </p:blipFill>
        <p:spPr>
          <a:xfrm>
            <a:off x="338137" y="2621280"/>
            <a:ext cx="11502613" cy="2865120"/>
          </a:xfrm>
          <a:prstGeom prst="rect">
            <a:avLst/>
          </a:prstGeom>
          <a:noFill/>
          <a:ln>
            <a:noFill/>
          </a:ln>
        </p:spPr>
      </p:pic>
      <p:pic>
        <p:nvPicPr>
          <p:cNvPr id="3" name="Picture 2">
            <a:extLst>
              <a:ext uri="{FF2B5EF4-FFF2-40B4-BE49-F238E27FC236}">
                <a16:creationId xmlns:a16="http://schemas.microsoft.com/office/drawing/2014/main" id="{92388398-F908-434C-9E4B-004C5CD8EB6B}"/>
              </a:ext>
            </a:extLst>
          </p:cNvPr>
          <p:cNvPicPr>
            <a:picLocks noChangeAspect="1"/>
          </p:cNvPicPr>
          <p:nvPr/>
        </p:nvPicPr>
        <p:blipFill>
          <a:blip r:embed="rId4"/>
          <a:stretch>
            <a:fillRect/>
          </a:stretch>
        </p:blipFill>
        <p:spPr>
          <a:xfrm>
            <a:off x="9935612" y="923386"/>
            <a:ext cx="1808664" cy="1737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49" name="Google Shape;449;p47"/>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450" name="Google Shape;450;p47"/>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EEE</a:t>
            </a:r>
            <a:endParaRPr/>
          </a:p>
          <a:p>
            <a:pPr marL="914400" lvl="1" indent="-320040" algn="l" rtl="0">
              <a:lnSpc>
                <a:spcPct val="100000"/>
              </a:lnSpc>
              <a:spcBef>
                <a:spcPts val="1000"/>
              </a:spcBef>
              <a:spcAft>
                <a:spcPts val="0"/>
              </a:spcAft>
              <a:buSzPts val="1440"/>
              <a:buChar char="►"/>
            </a:pPr>
            <a:r>
              <a:rPr lang="en-US"/>
              <a:t>Add the following to paragraph 13.3.2.27.1.1:</a:t>
            </a:r>
            <a:endParaRPr/>
          </a:p>
          <a:p>
            <a:pPr marL="914400" lvl="1" indent="-320040" algn="l" rtl="0">
              <a:lnSpc>
                <a:spcPct val="100000"/>
              </a:lnSpc>
              <a:spcBef>
                <a:spcPts val="1000"/>
              </a:spcBef>
              <a:spcAft>
                <a:spcPts val="0"/>
              </a:spcAft>
              <a:buSzPts val="1440"/>
              <a:buChar char="►"/>
            </a:pPr>
            <a:r>
              <a:rPr lang="en-US"/>
              <a:t>Sprinkler protection is not required if all of the following conditions are met:</a:t>
            </a:r>
            <a:endParaRPr/>
          </a:p>
          <a:p>
            <a:pPr marL="1051561" lvl="2" indent="0" algn="l" rtl="0">
              <a:lnSpc>
                <a:spcPct val="100000"/>
              </a:lnSpc>
              <a:spcBef>
                <a:spcPts val="1000"/>
              </a:spcBef>
              <a:spcAft>
                <a:spcPts val="0"/>
              </a:spcAft>
              <a:buSzPts val="1440"/>
              <a:buNone/>
            </a:pPr>
            <a:r>
              <a:rPr lang="en-US"/>
              <a:t>(1)  The total number of occupants in the occupancy in which the day care center is located is not more than 300 persons;</a:t>
            </a:r>
            <a:endParaRPr/>
          </a:p>
          <a:p>
            <a:pPr marL="1051561" lvl="2" indent="0" algn="l" rtl="0">
              <a:lnSpc>
                <a:spcPct val="100000"/>
              </a:lnSpc>
              <a:spcBef>
                <a:spcPts val="1000"/>
              </a:spcBef>
              <a:spcAft>
                <a:spcPts val="0"/>
              </a:spcAft>
              <a:buSzPts val="1440"/>
              <a:buNone/>
            </a:pPr>
            <a:r>
              <a:rPr lang="en-US"/>
              <a:t>(2)  All rooms used for day care are located on the level of exit discharge;</a:t>
            </a:r>
            <a:endParaRPr/>
          </a:p>
          <a:p>
            <a:pPr marL="1051561" lvl="2" indent="0" algn="l" rtl="0">
              <a:lnSpc>
                <a:spcPct val="100000"/>
              </a:lnSpc>
              <a:spcBef>
                <a:spcPts val="1000"/>
              </a:spcBef>
              <a:spcAft>
                <a:spcPts val="0"/>
              </a:spcAft>
              <a:buSzPts val="1440"/>
              <a:buNone/>
            </a:pPr>
            <a:r>
              <a:rPr lang="en-US"/>
              <a:t>(3)  All rooms used for day care have at least one exterior exit door at grade level;</a:t>
            </a:r>
            <a:endParaRPr/>
          </a:p>
          <a:p>
            <a:pPr marL="1051561" lvl="2" indent="0" algn="l" rtl="0">
              <a:lnSpc>
                <a:spcPct val="100000"/>
              </a:lnSpc>
              <a:spcBef>
                <a:spcPts val="1000"/>
              </a:spcBef>
              <a:spcAft>
                <a:spcPts val="0"/>
              </a:spcAft>
              <a:buSzPts val="1440"/>
              <a:buNone/>
            </a:pPr>
            <a:r>
              <a:rPr lang="en-US"/>
              <a:t>(4)  The occupancy in which the day care center is located does not exceed 12,000 square feet in area.</a:t>
            </a:r>
            <a:endParaRPr/>
          </a:p>
          <a:p>
            <a:pPr marL="1051561" lvl="2" indent="0" algn="l" rtl="0">
              <a:lnSpc>
                <a:spcPct val="100000"/>
              </a:lnSpc>
              <a:spcBef>
                <a:spcPts val="1000"/>
              </a:spcBef>
              <a:spcAft>
                <a:spcPts val="0"/>
              </a:spcAft>
              <a:buSzPts val="1440"/>
              <a:buNone/>
            </a:pP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8"/>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56" name="Google Shape;456;p48"/>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57" name="Google Shape;457;p48"/>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LLL</a:t>
            </a:r>
            <a:endParaRPr dirty="0"/>
          </a:p>
          <a:p>
            <a:pPr marL="914400" lvl="1" indent="-320040" algn="l" rtl="0">
              <a:lnSpc>
                <a:spcPct val="100000"/>
              </a:lnSpc>
              <a:spcBef>
                <a:spcPts val="1000"/>
              </a:spcBef>
              <a:spcAft>
                <a:spcPts val="0"/>
              </a:spcAft>
              <a:buSzPts val="1440"/>
              <a:buChar char="►"/>
            </a:pPr>
            <a:r>
              <a:rPr lang="en-US" dirty="0"/>
              <a:t>Add the following to 13.7.1.7.6:</a:t>
            </a:r>
            <a:endParaRPr dirty="0"/>
          </a:p>
          <a:p>
            <a:pPr marL="1371600" lvl="2" indent="-320039" algn="l" rtl="0">
              <a:lnSpc>
                <a:spcPct val="100000"/>
              </a:lnSpc>
              <a:spcBef>
                <a:spcPts val="1000"/>
              </a:spcBef>
              <a:spcAft>
                <a:spcPts val="0"/>
              </a:spcAft>
              <a:buSzPts val="1440"/>
              <a:buChar char="►"/>
            </a:pPr>
            <a:r>
              <a:rPr lang="en-US" dirty="0"/>
              <a:t>This paragraph does not permit the omission of manual fire alarm boxes in accordance with other provisions of this Subsection unless specifically permitted by NFPA 101 Chapters 11 through 43.</a:t>
            </a:r>
            <a:endParaRPr dirty="0"/>
          </a:p>
          <a:p>
            <a:pPr marL="1828800" lvl="3" indent="-320039" algn="l" rtl="0">
              <a:lnSpc>
                <a:spcPct val="100000"/>
              </a:lnSpc>
              <a:spcBef>
                <a:spcPts val="1000"/>
              </a:spcBef>
              <a:spcAft>
                <a:spcPts val="0"/>
              </a:spcAft>
              <a:buSzPts val="1440"/>
              <a:buChar char="►"/>
            </a:pPr>
            <a:r>
              <a:rPr lang="en-US" dirty="0"/>
              <a:t>Clarifies that manual fire alarm boxes cannot be eliminated unless permitted by the occupancy chapters </a:t>
            </a: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458" name="Google Shape;458;p48"/>
          <p:cNvPicPr preferRelativeResize="0"/>
          <p:nvPr/>
        </p:nvPicPr>
        <p:blipFill rotWithShape="1">
          <a:blip r:embed="rId3">
            <a:alphaModFix/>
          </a:blip>
          <a:srcRect/>
          <a:stretch/>
        </p:blipFill>
        <p:spPr>
          <a:xfrm>
            <a:off x="3363517" y="4328160"/>
            <a:ext cx="8254365" cy="106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9"/>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64" name="Google Shape;464;p49"/>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65" name="Google Shape;465;p49"/>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MMM</a:t>
            </a:r>
            <a:endParaRPr dirty="0"/>
          </a:p>
          <a:p>
            <a:pPr marL="914400" lvl="1" indent="-320040" algn="l" rtl="0">
              <a:lnSpc>
                <a:spcPct val="100000"/>
              </a:lnSpc>
              <a:spcBef>
                <a:spcPts val="1000"/>
              </a:spcBef>
              <a:spcAft>
                <a:spcPts val="0"/>
              </a:spcAft>
              <a:buSzPts val="1440"/>
              <a:buChar char="►"/>
            </a:pPr>
            <a:r>
              <a:rPr lang="en-US" dirty="0"/>
              <a:t>13.7.1.15.1*  Where required by </a:t>
            </a:r>
            <a:r>
              <a:rPr lang="en-US" u="sng" dirty="0"/>
              <a:t>the AHJ and </a:t>
            </a:r>
            <a:r>
              <a:rPr lang="en-US" dirty="0"/>
              <a:t>another section of this Code, a risk analysis for mass notification systems shall be provided in accordance with the requirements of Chapter 24 of NFPA 72.</a:t>
            </a:r>
            <a:endParaRPr dirty="0"/>
          </a:p>
          <a:p>
            <a:pPr marL="1828800" lvl="3" indent="-320039" algn="l" rtl="0">
              <a:lnSpc>
                <a:spcPct val="100000"/>
              </a:lnSpc>
              <a:spcBef>
                <a:spcPts val="1000"/>
              </a:spcBef>
              <a:spcAft>
                <a:spcPts val="0"/>
              </a:spcAft>
              <a:buSzPts val="1440"/>
              <a:buChar char="►"/>
            </a:pPr>
            <a:r>
              <a:rPr lang="en-US" dirty="0"/>
              <a:t>Provides AHJ with discretion</a:t>
            </a: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466" name="Google Shape;466;p49"/>
          <p:cNvPicPr preferRelativeResize="0"/>
          <p:nvPr/>
        </p:nvPicPr>
        <p:blipFill rotWithShape="1">
          <a:blip r:embed="rId3">
            <a:alphaModFix/>
          </a:blip>
          <a:srcRect/>
          <a:stretch/>
        </p:blipFill>
        <p:spPr>
          <a:xfrm>
            <a:off x="3745350" y="3620452"/>
            <a:ext cx="7804839" cy="13287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0"/>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72" name="Google Shape;472;p50"/>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73" name="Google Shape;473;p50"/>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NNN</a:t>
            </a:r>
            <a:endParaRPr dirty="0"/>
          </a:p>
          <a:p>
            <a:pPr marL="914400" lvl="1" indent="-320040" algn="l" rtl="0">
              <a:lnSpc>
                <a:spcPct val="100000"/>
              </a:lnSpc>
              <a:spcBef>
                <a:spcPts val="1000"/>
              </a:spcBef>
              <a:spcAft>
                <a:spcPts val="0"/>
              </a:spcAft>
              <a:buSzPts val="1440"/>
              <a:buChar char="►"/>
            </a:pPr>
            <a:r>
              <a:rPr lang="en-US" dirty="0"/>
              <a:t>Add the following to 13.7.2.5.6.4:</a:t>
            </a:r>
            <a:endParaRPr dirty="0"/>
          </a:p>
          <a:p>
            <a:pPr marL="1371600" lvl="2" indent="-320039" algn="l" rtl="0">
              <a:lnSpc>
                <a:spcPct val="100000"/>
              </a:lnSpc>
              <a:spcBef>
                <a:spcPts val="1000"/>
              </a:spcBef>
              <a:spcAft>
                <a:spcPts val="0"/>
              </a:spcAft>
              <a:buSzPts val="1440"/>
              <a:buChar char="►"/>
            </a:pPr>
            <a:r>
              <a:rPr lang="en-US" dirty="0"/>
              <a:t>For compliance with NFPA 101, Paragraph 43.7.2.1(2), approved battery-powered smoke alarms, rather than house electrical service-powered smoke alarms shall be permitted where the facility has testing, maintenance, and smoke alarm replacement programs that ensure reliability of power to the smoke alarms.</a:t>
            </a:r>
            <a:endParaRPr dirty="0"/>
          </a:p>
          <a:p>
            <a:pPr marL="1508761" lvl="3" indent="0"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474" name="Google Shape;474;p50"/>
          <p:cNvPicPr preferRelativeResize="0"/>
          <p:nvPr/>
        </p:nvPicPr>
        <p:blipFill rotWithShape="1">
          <a:blip r:embed="rId3">
            <a:alphaModFix/>
          </a:blip>
          <a:srcRect/>
          <a:stretch/>
        </p:blipFill>
        <p:spPr>
          <a:xfrm>
            <a:off x="387667" y="4229014"/>
            <a:ext cx="11499533" cy="1604205"/>
          </a:xfrm>
          <a:prstGeom prst="rect">
            <a:avLst/>
          </a:prstGeom>
          <a:noFill/>
          <a:ln>
            <a:noFill/>
          </a:ln>
        </p:spPr>
      </p:pic>
      <p:pic>
        <p:nvPicPr>
          <p:cNvPr id="5122" name="Picture 2" descr="Allen Family Child Care Home Preschool ...">
            <a:extLst>
              <a:ext uri="{FF2B5EF4-FFF2-40B4-BE49-F238E27FC236}">
                <a16:creationId xmlns:a16="http://schemas.microsoft.com/office/drawing/2014/main" id="{997A6CB1-E267-4D95-A3B9-653631B1F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919" y="829150"/>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1"/>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80" name="Google Shape;480;p51"/>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81" name="Google Shape;481;p51"/>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 OOO</a:t>
            </a:r>
            <a:endParaRPr dirty="0"/>
          </a:p>
          <a:p>
            <a:pPr marL="914400" lvl="1" indent="-320040" algn="l" rtl="0">
              <a:lnSpc>
                <a:spcPct val="100000"/>
              </a:lnSpc>
              <a:spcBef>
                <a:spcPts val="1000"/>
              </a:spcBef>
              <a:spcAft>
                <a:spcPts val="0"/>
              </a:spcAft>
              <a:buSzPts val="1440"/>
              <a:buChar char="►"/>
            </a:pPr>
            <a:r>
              <a:rPr lang="en-US" dirty="0"/>
              <a:t>13.7.2.6.6.5  Approved </a:t>
            </a:r>
            <a:r>
              <a:rPr lang="en-US" strike="sngStrike" dirty="0"/>
              <a:t>existing</a:t>
            </a:r>
            <a:r>
              <a:rPr lang="en-US" dirty="0"/>
              <a:t> battery-powered smoke alarms rather than house electrical service-powered smoke alarms required by 13.7.2.6.6.4, shall be permitted where the facility has testing, maintenance, and </a:t>
            </a:r>
            <a:r>
              <a:rPr lang="en-US" strike="sngStrike" dirty="0"/>
              <a:t>battery</a:t>
            </a:r>
            <a:r>
              <a:rPr lang="en-US" dirty="0"/>
              <a:t> </a:t>
            </a:r>
            <a:r>
              <a:rPr lang="en-US" u="sng" dirty="0"/>
              <a:t>smoke alarm</a:t>
            </a:r>
            <a:r>
              <a:rPr lang="en-US" dirty="0"/>
              <a:t> replacement programs that ensure reliability of power to the smoke alarms.</a:t>
            </a:r>
            <a:endParaRPr dirty="0"/>
          </a:p>
          <a:p>
            <a:pPr marL="1508761" lvl="3" indent="0"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482" name="Google Shape;482;p51"/>
          <p:cNvPicPr preferRelativeResize="0"/>
          <p:nvPr/>
        </p:nvPicPr>
        <p:blipFill rotWithShape="1">
          <a:blip r:embed="rId3">
            <a:alphaModFix/>
          </a:blip>
          <a:srcRect/>
          <a:stretch/>
        </p:blipFill>
        <p:spPr>
          <a:xfrm>
            <a:off x="2935509" y="3837622"/>
            <a:ext cx="8480203" cy="871538"/>
          </a:xfrm>
          <a:prstGeom prst="rect">
            <a:avLst/>
          </a:prstGeom>
          <a:noFill/>
          <a:ln>
            <a:noFill/>
          </a:ln>
        </p:spPr>
      </p:pic>
      <p:pic>
        <p:nvPicPr>
          <p:cNvPr id="6146" name="Picture 2" descr="NFPA 101 Fire Alarms: Residential ...">
            <a:extLst>
              <a:ext uri="{FF2B5EF4-FFF2-40B4-BE49-F238E27FC236}">
                <a16:creationId xmlns:a16="http://schemas.microsoft.com/office/drawing/2014/main" id="{CDDE5683-E007-4E48-AC9F-C51D7825A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85394"/>
            <a:ext cx="2793304" cy="18520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2"/>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88" name="Google Shape;488;p52"/>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89" name="Google Shape;489;p52"/>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dirty="0"/>
              <a:t>Amendments PPP and QQQ</a:t>
            </a:r>
            <a:endParaRPr dirty="0"/>
          </a:p>
          <a:p>
            <a:pPr marL="914400" lvl="1" indent="-320040" algn="l" rtl="0">
              <a:lnSpc>
                <a:spcPct val="100000"/>
              </a:lnSpc>
              <a:spcBef>
                <a:spcPts val="1000"/>
              </a:spcBef>
              <a:spcAft>
                <a:spcPts val="0"/>
              </a:spcAft>
              <a:buSzPts val="1440"/>
              <a:buChar char="►"/>
            </a:pPr>
            <a:r>
              <a:rPr lang="en-US" dirty="0"/>
              <a:t>13.7.2.22.8.1  All living areas, as defined in 3.3.24.5 of NFPA 101, and all corridors shall be provided with smoke detectors that comply with NFPA 72 and are arranged to initiate an alarm that is audible in all sleeping areas, as modified by </a:t>
            </a:r>
            <a:r>
              <a:rPr lang="en-US" strike="sngStrike" dirty="0"/>
              <a:t>13.7.2.22.8.2 and </a:t>
            </a:r>
            <a:r>
              <a:rPr lang="en-US" dirty="0"/>
              <a:t>13.7.2.22.8.3.</a:t>
            </a:r>
            <a:endParaRPr dirty="0"/>
          </a:p>
          <a:p>
            <a:pPr marL="1371600" lvl="2" indent="-320039" algn="l" rtl="0">
              <a:lnSpc>
                <a:spcPct val="100000"/>
              </a:lnSpc>
              <a:spcBef>
                <a:spcPts val="1000"/>
              </a:spcBef>
              <a:spcAft>
                <a:spcPts val="0"/>
              </a:spcAft>
              <a:buSzPts val="1440"/>
              <a:buChar char="►"/>
            </a:pPr>
            <a:r>
              <a:rPr lang="en-US" dirty="0"/>
              <a:t>Deletes exemption for prompt and slow evacuation capability</a:t>
            </a:r>
            <a:endParaRPr dirty="0"/>
          </a:p>
          <a:p>
            <a:pPr marL="914400" lvl="1" indent="-320040" algn="l" rtl="0">
              <a:lnSpc>
                <a:spcPct val="100000"/>
              </a:lnSpc>
              <a:spcBef>
                <a:spcPts val="1000"/>
              </a:spcBef>
              <a:spcAft>
                <a:spcPts val="0"/>
              </a:spcAft>
              <a:buSzPts val="1440"/>
              <a:buChar char="►"/>
            </a:pPr>
            <a:r>
              <a:rPr lang="en-US" dirty="0"/>
              <a:t>QQQ deletes 13.7.2.22.8.2 altogether</a:t>
            </a:r>
            <a:endParaRPr dirty="0"/>
          </a:p>
          <a:p>
            <a:pPr marL="1508761" lvl="3" indent="0"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828800" lvl="3" indent="-228599"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1051561" lvl="2" indent="0" algn="l" rtl="0">
              <a:lnSpc>
                <a:spcPct val="100000"/>
              </a:lnSpc>
              <a:spcBef>
                <a:spcPts val="1000"/>
              </a:spcBef>
              <a:spcAft>
                <a:spcPts val="0"/>
              </a:spcAft>
              <a:buSzPts val="1440"/>
              <a:buNone/>
            </a:pPr>
            <a:endParaRPr dirty="0"/>
          </a:p>
          <a:p>
            <a:pPr marL="914400" lvl="1" indent="-228600" algn="l" rtl="0">
              <a:lnSpc>
                <a:spcPct val="100000"/>
              </a:lnSpc>
              <a:spcBef>
                <a:spcPts val="1000"/>
              </a:spcBef>
              <a:spcAft>
                <a:spcPts val="0"/>
              </a:spcAft>
              <a:buSzPts val="1440"/>
              <a:buNone/>
            </a:pPr>
            <a:endParaRPr dirty="0"/>
          </a:p>
          <a:p>
            <a:pPr marL="594360" lvl="1" indent="0" algn="l" rtl="0">
              <a:lnSpc>
                <a:spcPct val="100000"/>
              </a:lnSpc>
              <a:spcBef>
                <a:spcPts val="1000"/>
              </a:spcBef>
              <a:spcAft>
                <a:spcPts val="0"/>
              </a:spcAft>
              <a:buSzPts val="1440"/>
              <a:buNone/>
            </a:pPr>
            <a:endParaRPr dirty="0"/>
          </a:p>
        </p:txBody>
      </p:sp>
      <p:pic>
        <p:nvPicPr>
          <p:cNvPr id="490" name="Google Shape;490;p52"/>
          <p:cNvPicPr preferRelativeResize="0"/>
          <p:nvPr/>
        </p:nvPicPr>
        <p:blipFill rotWithShape="1">
          <a:blip r:embed="rId3">
            <a:alphaModFix/>
          </a:blip>
          <a:srcRect/>
          <a:stretch/>
        </p:blipFill>
        <p:spPr>
          <a:xfrm>
            <a:off x="3180271" y="4449966"/>
            <a:ext cx="8620857" cy="1144000"/>
          </a:xfrm>
          <a:prstGeom prst="rect">
            <a:avLst/>
          </a:prstGeom>
          <a:noFill/>
          <a:ln>
            <a:noFill/>
          </a:ln>
        </p:spPr>
      </p:pic>
      <p:pic>
        <p:nvPicPr>
          <p:cNvPr id="1026" name="Picture 2" descr="The 20 Best Assisted Living Facilities in Baltimore, MD ...">
            <a:extLst>
              <a:ext uri="{FF2B5EF4-FFF2-40B4-BE49-F238E27FC236}">
                <a16:creationId xmlns:a16="http://schemas.microsoft.com/office/drawing/2014/main" id="{0DA1AD2F-BEFF-4683-AAF8-DED315579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14" y="4408397"/>
            <a:ext cx="3026957" cy="1665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3a0533ed23d_0_1"/>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497" name="Google Shape;497;g3a0533ed23d_0_1"/>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498" name="Google Shape;498;g3a0533ed23d_0_1"/>
          <p:cNvSpPr txBox="1">
            <a:spLocks noGrp="1"/>
          </p:cNvSpPr>
          <p:nvPr>
            <p:ph type="body" idx="1"/>
          </p:nvPr>
        </p:nvSpPr>
        <p:spPr>
          <a:xfrm>
            <a:off x="281850" y="1218850"/>
            <a:ext cx="7929900" cy="3442200"/>
          </a:xfrm>
          <a:prstGeom prst="rect">
            <a:avLst/>
          </a:prstGeom>
          <a:noFill/>
          <a:ln>
            <a:noFill/>
          </a:ln>
        </p:spPr>
        <p:txBody>
          <a:bodyPr spcFirstLastPara="1" wrap="square" lIns="91425" tIns="45700" rIns="91425" bIns="45700" anchor="t" anchorCtr="0">
            <a:normAutofit/>
          </a:bodyPr>
          <a:lstStyle/>
          <a:p>
            <a:pPr marL="457200" lvl="0" indent="-408051" algn="l" rtl="0">
              <a:lnSpc>
                <a:spcPct val="80000"/>
              </a:lnSpc>
              <a:spcBef>
                <a:spcPts val="1000"/>
              </a:spcBef>
              <a:spcAft>
                <a:spcPts val="0"/>
              </a:spcAft>
              <a:buSzPts val="2826"/>
              <a:buChar char="►"/>
            </a:pPr>
            <a:r>
              <a:rPr lang="en-US" sz="2226"/>
              <a:t>Amendment’s SSS</a:t>
            </a:r>
            <a:r>
              <a:rPr lang="en-US" sz="2526"/>
              <a:t> </a:t>
            </a:r>
            <a:endParaRPr sz="2526"/>
          </a:p>
          <a:p>
            <a:pPr marL="914400" lvl="1" indent="-365555" algn="l" rtl="0">
              <a:lnSpc>
                <a:spcPct val="80000"/>
              </a:lnSpc>
              <a:spcBef>
                <a:spcPts val="1000"/>
              </a:spcBef>
              <a:spcAft>
                <a:spcPts val="0"/>
              </a:spcAft>
              <a:buSzPts val="2157"/>
              <a:buChar char="►"/>
            </a:pPr>
            <a:r>
              <a:rPr lang="en-US" sz="2156"/>
              <a:t>Add the following subparagraph to 14.4.2.1:</a:t>
            </a:r>
            <a:endParaRPr sz="2156"/>
          </a:p>
          <a:p>
            <a:pPr marL="1371600" lvl="2" indent="-365554" algn="l" rtl="0">
              <a:lnSpc>
                <a:spcPct val="80000"/>
              </a:lnSpc>
              <a:spcBef>
                <a:spcPts val="1000"/>
              </a:spcBef>
              <a:spcAft>
                <a:spcPts val="0"/>
              </a:spcAft>
              <a:buSzPts val="2157"/>
              <a:buChar char="►"/>
            </a:pPr>
            <a:r>
              <a:rPr lang="en-US" sz="2156"/>
              <a:t>14.4.2.1.1  Trash or recyclable materials awaiting scheduled collection shall not be placed in exit access corridors or on egress balconies. </a:t>
            </a:r>
            <a:endParaRPr sz="2156"/>
          </a:p>
          <a:p>
            <a:pPr marL="1371600" lvl="2" indent="-365554" algn="l" rtl="0">
              <a:lnSpc>
                <a:spcPct val="80000"/>
              </a:lnSpc>
              <a:spcBef>
                <a:spcPts val="1000"/>
              </a:spcBef>
              <a:spcAft>
                <a:spcPts val="0"/>
              </a:spcAft>
              <a:buSzPts val="2157"/>
              <a:buChar char="►"/>
            </a:pPr>
            <a:r>
              <a:rPr lang="en-US" sz="2156"/>
              <a:t>Strengthens fire and evacuation pathway requirements </a:t>
            </a:r>
            <a:endParaRPr sz="2156"/>
          </a:p>
          <a:p>
            <a:pPr marL="0" lvl="0" indent="0" algn="l" rtl="0">
              <a:lnSpc>
                <a:spcPct val="80000"/>
              </a:lnSpc>
              <a:spcBef>
                <a:spcPts val="1000"/>
              </a:spcBef>
              <a:spcAft>
                <a:spcPts val="0"/>
              </a:spcAft>
              <a:buSzPts val="440"/>
              <a:buNone/>
            </a:pPr>
            <a:endParaRPr sz="780"/>
          </a:p>
          <a:p>
            <a:pPr marL="914400" lvl="0" indent="0" algn="l" rtl="0">
              <a:lnSpc>
                <a:spcPct val="80000"/>
              </a:lnSpc>
              <a:spcBef>
                <a:spcPts val="1000"/>
              </a:spcBef>
              <a:spcAft>
                <a:spcPts val="0"/>
              </a:spcAft>
              <a:buSzPts val="440"/>
              <a:buNone/>
            </a:pPr>
            <a:endParaRPr sz="960"/>
          </a:p>
        </p:txBody>
      </p:sp>
      <p:sp>
        <p:nvSpPr>
          <p:cNvPr id="499" name="Google Shape;499;g3a0533ed23d_0_1"/>
          <p:cNvSpPr txBox="1"/>
          <p:nvPr/>
        </p:nvSpPr>
        <p:spPr>
          <a:xfrm>
            <a:off x="589075" y="4461150"/>
            <a:ext cx="10329000" cy="191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Arial"/>
                <a:ea typeface="Arial"/>
                <a:cs typeface="Arial"/>
                <a:sym typeface="Arial"/>
              </a:rPr>
              <a:t>14.4.2.1 No furnishings, decorations, or other objects shall obstruct exits or their access thereto, egress therefrom, or visibility thereof. </a:t>
            </a:r>
            <a:endParaRPr sz="2000" b="0" i="0" u="none" strike="noStrike" cap="none">
              <a:solidFill>
                <a:schemeClr val="dk2"/>
              </a:solidFill>
              <a:latin typeface="Arial"/>
              <a:ea typeface="Arial"/>
              <a:cs typeface="Arial"/>
              <a:sym typeface="Arial"/>
            </a:endParaRPr>
          </a:p>
        </p:txBody>
      </p:sp>
      <p:pic>
        <p:nvPicPr>
          <p:cNvPr id="500" name="Google Shape;500;g3a0533ed23d_0_1" title="Screen Shot 2025-11-04 at 2.20.15 PM.png"/>
          <p:cNvPicPr preferRelativeResize="0"/>
          <p:nvPr/>
        </p:nvPicPr>
        <p:blipFill rotWithShape="1">
          <a:blip r:embed="rId3">
            <a:alphaModFix/>
          </a:blip>
          <a:srcRect/>
          <a:stretch/>
        </p:blipFill>
        <p:spPr>
          <a:xfrm>
            <a:off x="8335725" y="1191700"/>
            <a:ext cx="3675450" cy="24228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39f561994cc_0_26"/>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07" name="Google Shape;507;g39f561994cc_0_2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08" name="Google Shape;508;g39f561994cc_0_26"/>
          <p:cNvSpPr txBox="1">
            <a:spLocks noGrp="1"/>
          </p:cNvSpPr>
          <p:nvPr>
            <p:ph type="body" idx="1"/>
          </p:nvPr>
        </p:nvSpPr>
        <p:spPr>
          <a:xfrm>
            <a:off x="281850" y="1218850"/>
            <a:ext cx="7929900" cy="4885800"/>
          </a:xfrm>
          <a:prstGeom prst="rect">
            <a:avLst/>
          </a:prstGeom>
          <a:noFill/>
          <a:ln>
            <a:noFill/>
          </a:ln>
        </p:spPr>
        <p:txBody>
          <a:bodyPr spcFirstLastPara="1" wrap="square" lIns="91425" tIns="45700" rIns="91425" bIns="45700" anchor="t" anchorCtr="0">
            <a:normAutofit/>
          </a:bodyPr>
          <a:lstStyle/>
          <a:p>
            <a:pPr marL="457200" lvl="0" indent="-336550" algn="l" rtl="0">
              <a:lnSpc>
                <a:spcPct val="100000"/>
              </a:lnSpc>
              <a:spcBef>
                <a:spcPts val="1000"/>
              </a:spcBef>
              <a:spcAft>
                <a:spcPts val="0"/>
              </a:spcAft>
              <a:buSzPts val="1700"/>
              <a:buChar char="►"/>
            </a:pPr>
            <a:r>
              <a:rPr lang="en-US" sz="1700"/>
              <a:t>Amendment TTT</a:t>
            </a:r>
            <a:endParaRPr sz="1700"/>
          </a:p>
          <a:p>
            <a:pPr marL="914400" lvl="1" indent="-336550" algn="l" rtl="0">
              <a:lnSpc>
                <a:spcPct val="100000"/>
              </a:lnSpc>
              <a:spcBef>
                <a:spcPts val="1000"/>
              </a:spcBef>
              <a:spcAft>
                <a:spcPts val="0"/>
              </a:spcAft>
              <a:buSzPts val="1700"/>
              <a:buChar char="►"/>
            </a:pPr>
            <a:r>
              <a:rPr lang="en-US" sz="1700"/>
              <a:t>Add the following sentence to subparagraphs to 14.5.2.3.7 and 14.5.2.3.8:</a:t>
            </a:r>
            <a:endParaRPr sz="1700"/>
          </a:p>
          <a:p>
            <a:pPr marL="1371600" lvl="2" indent="-336547" algn="l" rtl="0">
              <a:lnSpc>
                <a:spcPct val="100000"/>
              </a:lnSpc>
              <a:spcBef>
                <a:spcPts val="1000"/>
              </a:spcBef>
              <a:spcAft>
                <a:spcPts val="0"/>
              </a:spcAft>
              <a:buSzPts val="1700"/>
              <a:buChar char="►"/>
            </a:pPr>
            <a:r>
              <a:rPr lang="en-US" sz="1700"/>
              <a:t>The locking device shall be of a type that is readily distinguishable as locked.</a:t>
            </a:r>
            <a:endParaRPr sz="1700"/>
          </a:p>
          <a:p>
            <a:pPr marL="914400" lvl="1" indent="-336550" algn="l" rtl="0">
              <a:lnSpc>
                <a:spcPct val="100000"/>
              </a:lnSpc>
              <a:spcBef>
                <a:spcPts val="1000"/>
              </a:spcBef>
              <a:spcAft>
                <a:spcPts val="0"/>
              </a:spcAft>
              <a:buSzPts val="1700"/>
              <a:buChar char="►"/>
            </a:pPr>
            <a:r>
              <a:rPr lang="en-US" sz="1700"/>
              <a:t>Provides compliance clarity for locking mechanisms </a:t>
            </a:r>
            <a:endParaRPr sz="1700"/>
          </a:p>
          <a:p>
            <a:pPr marL="914400" lvl="1" indent="-336550" algn="l" rtl="0">
              <a:lnSpc>
                <a:spcPct val="100000"/>
              </a:lnSpc>
              <a:spcBef>
                <a:spcPts val="1000"/>
              </a:spcBef>
              <a:spcAft>
                <a:spcPts val="0"/>
              </a:spcAft>
              <a:buSzPts val="1700"/>
              <a:buChar char="►"/>
            </a:pPr>
            <a:r>
              <a:rPr lang="en-US" sz="1700"/>
              <a:t>Improves safety and visibility </a:t>
            </a:r>
            <a:endParaRPr sz="1700"/>
          </a:p>
          <a:p>
            <a:pPr marL="0" lvl="0" indent="0" algn="l" rtl="0">
              <a:lnSpc>
                <a:spcPct val="100000"/>
              </a:lnSpc>
              <a:spcBef>
                <a:spcPts val="1000"/>
              </a:spcBef>
              <a:spcAft>
                <a:spcPts val="0"/>
              </a:spcAft>
              <a:buSzPts val="1440"/>
              <a:buNone/>
            </a:pPr>
            <a:endParaRPr sz="2700"/>
          </a:p>
          <a:p>
            <a:pPr marL="914400" lvl="0" indent="0" algn="l" rtl="0">
              <a:lnSpc>
                <a:spcPct val="100000"/>
              </a:lnSpc>
              <a:spcBef>
                <a:spcPts val="1000"/>
              </a:spcBef>
              <a:spcAft>
                <a:spcPts val="0"/>
              </a:spcAft>
              <a:buSzPts val="1440"/>
              <a:buNone/>
            </a:pPr>
            <a:endParaRPr/>
          </a:p>
        </p:txBody>
      </p:sp>
      <p:sp>
        <p:nvSpPr>
          <p:cNvPr id="509" name="Google Shape;509;g39f561994cc_0_26"/>
          <p:cNvSpPr txBox="1"/>
          <p:nvPr/>
        </p:nvSpPr>
        <p:spPr>
          <a:xfrm>
            <a:off x="531875" y="3567251"/>
            <a:ext cx="9797100" cy="18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chemeClr val="dk1"/>
              </a:buClr>
              <a:buSzPts val="1100"/>
              <a:buFont typeface="Arial"/>
              <a:buNone/>
            </a:pPr>
            <a:r>
              <a:rPr lang="en-US" sz="1400" b="0" i="0" u="none" strike="noStrike" cap="none">
                <a:solidFill>
                  <a:schemeClr val="dk2"/>
                </a:solidFill>
                <a:latin typeface="Arial"/>
                <a:ea typeface="Arial"/>
                <a:cs typeface="Arial"/>
                <a:sym typeface="Arial"/>
              </a:rPr>
              <a:t>14.5.2.3.7</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400" b="0" i="0" u="none" strike="noStrike" cap="none">
                <a:solidFill>
                  <a:schemeClr val="dk2"/>
                </a:solidFill>
                <a:latin typeface="Arial"/>
                <a:ea typeface="Arial"/>
                <a:cs typeface="Arial"/>
                <a:sym typeface="Arial"/>
              </a:rPr>
              <a:t>Two releasing motions shall be permitted for existing hardware on a door leaf serving an area having an occupant load not exceeding three, provided that releasing does not require simultaneous operations. </a:t>
            </a:r>
            <a:r>
              <a:rPr lang="en-US" sz="1400" b="0" i="0" u="sng" strike="noStrike" cap="none">
                <a:solidFill>
                  <a:schemeClr val="dk2"/>
                </a:solidFill>
                <a:latin typeface="Arial"/>
                <a:ea typeface="Arial"/>
                <a:cs typeface="Arial"/>
                <a:sym typeface="Arial"/>
              </a:rPr>
              <a:t>The locking device shall be of a type that is readily distinguishable as locked.</a:t>
            </a:r>
            <a:endParaRPr sz="1400" b="0" i="0" u="sng"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400" b="0" i="0" u="none" strike="noStrike" cap="none">
                <a:solidFill>
                  <a:schemeClr val="dk2"/>
                </a:solidFill>
                <a:latin typeface="Arial"/>
                <a:ea typeface="Arial"/>
                <a:cs typeface="Arial"/>
                <a:sym typeface="Arial"/>
              </a:rPr>
              <a:t>14.5.2.3.8 </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400" b="0" i="0" u="none" strike="noStrike" cap="none">
                <a:solidFill>
                  <a:schemeClr val="dk2"/>
                </a:solidFill>
                <a:latin typeface="Arial"/>
                <a:ea typeface="Arial"/>
                <a:cs typeface="Arial"/>
                <a:sym typeface="Arial"/>
              </a:rPr>
              <a:t>Two releasing motions shall be permitted in existing educational occupancies in accordance with 15.2.2.2.4 of NFPA 101 and in existing day care occupancies in accordance with 17.2.2.2.6 of NFPA 101. </a:t>
            </a:r>
            <a:r>
              <a:rPr lang="en-US" sz="1400" b="0" i="0" u="sng" strike="noStrike" cap="none">
                <a:solidFill>
                  <a:schemeClr val="dk2"/>
                </a:solidFill>
                <a:latin typeface="Arial"/>
                <a:ea typeface="Arial"/>
                <a:cs typeface="Arial"/>
                <a:sym typeface="Arial"/>
              </a:rPr>
              <a:t>The locking device shall be a type that is readily distinguishable as locked.</a:t>
            </a:r>
            <a:r>
              <a:rPr lang="en-US" sz="1200" b="0" i="0" u="none" strike="noStrike" cap="none">
                <a:solidFill>
                  <a:schemeClr val="dk2"/>
                </a:solidFill>
                <a:latin typeface="Arial"/>
                <a:ea typeface="Arial"/>
                <a:cs typeface="Arial"/>
                <a:sym typeface="Arial"/>
              </a:rPr>
              <a:t> </a:t>
            </a: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pic>
        <p:nvPicPr>
          <p:cNvPr id="510" name="Google Shape;510;g39f561994cc_0_26"/>
          <p:cNvPicPr preferRelativeResize="0"/>
          <p:nvPr/>
        </p:nvPicPr>
        <p:blipFill rotWithShape="1">
          <a:blip r:embed="rId3">
            <a:alphaModFix/>
          </a:blip>
          <a:srcRect/>
          <a:stretch/>
        </p:blipFill>
        <p:spPr>
          <a:xfrm>
            <a:off x="8364150" y="1218850"/>
            <a:ext cx="3675450" cy="2450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39f561994cc_0_39"/>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17" name="Google Shape;517;g39f561994cc_0_39"/>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18" name="Google Shape;518;g39f561994cc_0_39"/>
          <p:cNvSpPr txBox="1">
            <a:spLocks noGrp="1"/>
          </p:cNvSpPr>
          <p:nvPr>
            <p:ph type="body" idx="1"/>
          </p:nvPr>
        </p:nvSpPr>
        <p:spPr>
          <a:xfrm>
            <a:off x="467300" y="1473826"/>
            <a:ext cx="8824500" cy="4042800"/>
          </a:xfrm>
          <a:prstGeom prst="rect">
            <a:avLst/>
          </a:prstGeom>
          <a:noFill/>
          <a:ln>
            <a:noFill/>
          </a:ln>
        </p:spPr>
        <p:txBody>
          <a:bodyPr spcFirstLastPara="1" wrap="square" lIns="91425" tIns="45700" rIns="91425" bIns="45700" anchor="t" anchorCtr="0">
            <a:normAutofit fontScale="92500" lnSpcReduction="20000"/>
          </a:bodyPr>
          <a:lstStyle/>
          <a:p>
            <a:pPr marL="457200" lvl="0" indent="-363727" algn="l" rtl="0">
              <a:lnSpc>
                <a:spcPct val="100000"/>
              </a:lnSpc>
              <a:spcBef>
                <a:spcPts val="1000"/>
              </a:spcBef>
              <a:spcAft>
                <a:spcPts val="0"/>
              </a:spcAft>
              <a:buSzPct val="100000"/>
              <a:buChar char="►"/>
            </a:pPr>
            <a:r>
              <a:rPr lang="en-US" sz="2300"/>
              <a:t>Amendment’s UUU and VVV</a:t>
            </a:r>
            <a:endParaRPr sz="2300"/>
          </a:p>
          <a:p>
            <a:pPr marL="914400" lvl="1" indent="-363727" algn="l" rtl="0">
              <a:lnSpc>
                <a:spcPct val="100000"/>
              </a:lnSpc>
              <a:spcBef>
                <a:spcPts val="1000"/>
              </a:spcBef>
              <a:spcAft>
                <a:spcPts val="0"/>
              </a:spcAft>
              <a:buSzPct val="100000"/>
              <a:buChar char="►"/>
            </a:pPr>
            <a:r>
              <a:rPr lang="en-US" sz="2300"/>
              <a:t>14.5.3.4.1 Where permitted in </a:t>
            </a:r>
            <a:r>
              <a:rPr lang="en-US" sz="2300" strike="sngStrike"/>
              <a:t>Chapters 11 through 43</a:t>
            </a:r>
            <a:r>
              <a:rPr lang="en-US" sz="2300"/>
              <a:t> </a:t>
            </a:r>
            <a:r>
              <a:rPr lang="en-US" sz="2300" u="sng"/>
              <a:t>by the AHJ or chapters 11 through 43</a:t>
            </a:r>
            <a:r>
              <a:rPr lang="en-US" sz="2300"/>
              <a:t> of NFPA 101, door assemblies separating the elevator lobby from the exit access required by 14.9.1.6.1 shall be permitted to be electrically locked, provided that all the following criteria are met:</a:t>
            </a:r>
            <a:endParaRPr sz="2300"/>
          </a:p>
          <a:p>
            <a:pPr marL="914400" lvl="1" indent="-363727" algn="l" rtl="0">
              <a:lnSpc>
                <a:spcPct val="100000"/>
              </a:lnSpc>
              <a:spcBef>
                <a:spcPts val="1000"/>
              </a:spcBef>
              <a:spcAft>
                <a:spcPts val="0"/>
              </a:spcAft>
              <a:buSzPct val="100000"/>
              <a:buChar char="►"/>
            </a:pPr>
            <a:r>
              <a:rPr lang="en-US" sz="2300"/>
              <a:t>14.5.3.5.1 Where a side-hinged door assembly, a pivoted-swinging door assembly, or a balanced door assembly is </a:t>
            </a:r>
            <a:r>
              <a:rPr lang="en-US" sz="2300" strike="sngStrike"/>
              <a:t>required to be</a:t>
            </a:r>
            <a:r>
              <a:rPr lang="en-US" sz="2300"/>
              <a:t> equipped with panic or fire exit hardware, such hardware shall meet all of the following criteria:</a:t>
            </a:r>
            <a:endParaRPr sz="2300"/>
          </a:p>
          <a:p>
            <a:pPr marL="914400" lvl="1" indent="-370071" algn="l" rtl="0">
              <a:lnSpc>
                <a:spcPct val="100000"/>
              </a:lnSpc>
              <a:spcBef>
                <a:spcPts val="1000"/>
              </a:spcBef>
              <a:spcAft>
                <a:spcPts val="0"/>
              </a:spcAft>
              <a:buSzPct val="100000"/>
              <a:buChar char="►"/>
            </a:pPr>
            <a:r>
              <a:rPr lang="en-US" sz="2408"/>
              <a:t>Amendments improve door security, safety, and code alignment with NFPA 101</a:t>
            </a:r>
            <a:endParaRPr sz="2408"/>
          </a:p>
          <a:p>
            <a:pPr marL="0" lvl="0" indent="0" algn="l" rtl="0">
              <a:lnSpc>
                <a:spcPct val="100000"/>
              </a:lnSpc>
              <a:spcBef>
                <a:spcPts val="1000"/>
              </a:spcBef>
              <a:spcAft>
                <a:spcPts val="0"/>
              </a:spcAft>
              <a:buSzPct val="67685"/>
              <a:buNone/>
            </a:pPr>
            <a:endParaRPr sz="2300"/>
          </a:p>
        </p:txBody>
      </p:sp>
      <p:pic>
        <p:nvPicPr>
          <p:cNvPr id="519" name="Google Shape;519;g39f561994cc_0_39" title="Screen Shot 2025-11-03 at 8.45.27 AM.png"/>
          <p:cNvPicPr preferRelativeResize="0"/>
          <p:nvPr/>
        </p:nvPicPr>
        <p:blipFill rotWithShape="1">
          <a:blip r:embed="rId3">
            <a:alphaModFix/>
          </a:blip>
          <a:srcRect/>
          <a:stretch/>
        </p:blipFill>
        <p:spPr>
          <a:xfrm>
            <a:off x="9615144" y="1770181"/>
            <a:ext cx="2355450" cy="3001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39f561994cc_0_53"/>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26" name="Google Shape;526;g39f561994cc_0_53"/>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27" name="Google Shape;527;g39f561994cc_0_53"/>
          <p:cNvSpPr txBox="1"/>
          <p:nvPr/>
        </p:nvSpPr>
        <p:spPr>
          <a:xfrm>
            <a:off x="234775" y="1343700"/>
            <a:ext cx="11872200" cy="60954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Amendment WWW and XXX</a:t>
            </a:r>
            <a:endParaRPr sz="23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14.5.3.5.4 removes “requirements” of panic hardware and reads:</a:t>
            </a:r>
            <a:endParaRPr sz="2300" b="0" i="0" u="none" strike="noStrike" cap="none">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800"/>
              <a:buFont typeface="Arial"/>
              <a:buNone/>
            </a:pPr>
            <a:r>
              <a:rPr lang="en-US" sz="1800" b="0" i="0" u="none" strike="sngStrike" cap="none">
                <a:solidFill>
                  <a:schemeClr val="dk2"/>
                </a:solidFill>
                <a:latin typeface="Arial"/>
                <a:ea typeface="Arial"/>
                <a:cs typeface="Arial"/>
                <a:sym typeface="Arial"/>
              </a:rPr>
              <a:t>Required</a:t>
            </a:r>
            <a:r>
              <a:rPr lang="en-US" sz="1800" b="0" i="0" u="none" strike="noStrike" cap="none">
                <a:solidFill>
                  <a:schemeClr val="dk2"/>
                </a:solidFill>
                <a:latin typeface="Arial"/>
                <a:ea typeface="Arial"/>
                <a:cs typeface="Arial"/>
                <a:sym typeface="Arial"/>
              </a:rPr>
              <a:t> panic hardware and fire exit hardware, in other than detention and correctional occupancies as otherwise provided in chapters 22 and 23 of NFPA 101, shall not be equipped with any locking device, set screw, or other arrangement that prevents the release of the latch when pressure is applied to the releasing device. </a:t>
            </a:r>
            <a:endParaRPr sz="18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XXX deletes the specifications from 14.5.8.1 and reads:</a:t>
            </a:r>
            <a:endParaRPr sz="2300" b="0" i="0" u="none" strike="noStrike" cap="none">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Where permanently mounted folding or moveable partitions divide a room into smaller spaces, a swinging door leaf or open doorway shall be provided as an exit access from each such space, unless otherwise specified in </a:t>
            </a:r>
            <a:r>
              <a:rPr lang="en-US" sz="1800" b="0" i="0" u="none" strike="sngStrike" cap="none">
                <a:solidFill>
                  <a:schemeClr val="dk2"/>
                </a:solidFill>
                <a:latin typeface="Arial"/>
                <a:ea typeface="Arial"/>
                <a:cs typeface="Arial"/>
                <a:sym typeface="Arial"/>
              </a:rPr>
              <a:t>14.5.8.1 or</a:t>
            </a:r>
            <a:r>
              <a:rPr lang="en-US" sz="1800" b="0" i="0" u="none" strike="noStrike" cap="none">
                <a:solidFill>
                  <a:schemeClr val="dk2"/>
                </a:solidFill>
                <a:latin typeface="Arial"/>
                <a:ea typeface="Arial"/>
                <a:cs typeface="Arial"/>
                <a:sym typeface="Arial"/>
              </a:rPr>
              <a:t> 14.5.8.2. </a:t>
            </a:r>
            <a:r>
              <a:rPr lang="en-US" sz="2100" b="0" i="0" u="none" strike="noStrike" cap="none">
                <a:solidFill>
                  <a:schemeClr val="dk2"/>
                </a:solidFill>
                <a:latin typeface="Arial"/>
                <a:ea typeface="Arial"/>
                <a:cs typeface="Arial"/>
                <a:sym typeface="Arial"/>
              </a:rPr>
              <a:t> </a:t>
            </a:r>
            <a:endParaRPr sz="2300" b="0" i="0" u="none" strike="noStrike" cap="none">
              <a:solidFill>
                <a:schemeClr val="dk2"/>
              </a:solidFill>
              <a:latin typeface="Arial"/>
              <a:ea typeface="Arial"/>
              <a:cs typeface="Arial"/>
              <a:sym typeface="Arial"/>
            </a:endParaRPr>
          </a:p>
          <a:p>
            <a:pPr marL="1371600" marR="0" lvl="2" indent="-374647"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Ensures safety and code clarity with hardware regarding partitions. </a:t>
            </a:r>
            <a:endParaRPr sz="2300" b="0" i="0" u="none" strike="noStrike" cap="none">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2100"/>
              <a:buFont typeface="Arial"/>
              <a:buNone/>
            </a:pPr>
            <a:endParaRPr sz="2100" b="0" i="0" u="none" strike="noStrike" cap="none">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2100"/>
              <a:buFont typeface="Arial"/>
              <a:buNone/>
            </a:pPr>
            <a:endParaRPr sz="2100" b="0" i="0" u="none" strike="noStrike" cap="none">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2300"/>
              <a:buFont typeface="Arial"/>
              <a:buNone/>
            </a:pPr>
            <a:endParaRPr sz="23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300"/>
              <a:buFont typeface="Arial"/>
              <a:buNone/>
            </a:pPr>
            <a:endParaRPr sz="2300" b="0" i="0" u="none" strike="noStrike" cap="none">
              <a:solidFill>
                <a:schemeClr val="dk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07" name="Google Shape;107;p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08" name="Google Shape;108;p6"/>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R</a:t>
            </a:r>
            <a:endParaRPr/>
          </a:p>
          <a:p>
            <a:pPr marL="914400" lvl="1" indent="-320040" algn="l" rtl="0">
              <a:lnSpc>
                <a:spcPct val="100000"/>
              </a:lnSpc>
              <a:spcBef>
                <a:spcPts val="1000"/>
              </a:spcBef>
              <a:spcAft>
                <a:spcPts val="0"/>
              </a:spcAft>
              <a:buSzPts val="1440"/>
              <a:buChar char="►"/>
            </a:pPr>
            <a:r>
              <a:rPr lang="en-US"/>
              <a:t>7.2.1.14.1  Where required by </a:t>
            </a:r>
            <a:r>
              <a:rPr lang="en-US" u="sng"/>
              <a:t>the AHJ or</a:t>
            </a:r>
            <a:r>
              <a:rPr lang="en-US"/>
              <a:t> Chapters 11 through 43, the following door assemblies shall be inspected and tested not less than annually...</a:t>
            </a:r>
            <a:endParaRPr/>
          </a:p>
          <a:p>
            <a:pPr marL="914400" lvl="1" indent="-320040" algn="l" rtl="0">
              <a:lnSpc>
                <a:spcPct val="100000"/>
              </a:lnSpc>
              <a:spcBef>
                <a:spcPts val="1000"/>
              </a:spcBef>
              <a:spcAft>
                <a:spcPts val="0"/>
              </a:spcAft>
              <a:buSzPts val="1440"/>
              <a:buChar char="►"/>
            </a:pPr>
            <a:r>
              <a:rPr lang="en-US"/>
              <a:t>7.2.1.15.1  Where required by </a:t>
            </a:r>
            <a:r>
              <a:rPr lang="en-US" u="sng"/>
              <a:t>the AHJ or</a:t>
            </a:r>
            <a:r>
              <a:rPr lang="en-US"/>
              <a:t> Chapters 11 through 43, grille assemblies shall be inspected and tested not less than annually…</a:t>
            </a:r>
            <a:endParaRPr/>
          </a:p>
          <a:p>
            <a:pPr marL="1371600" lvl="2" indent="-228599"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09" name="Google Shape;109;p6"/>
          <p:cNvPicPr preferRelativeResize="0"/>
          <p:nvPr/>
        </p:nvPicPr>
        <p:blipFill rotWithShape="1">
          <a:blip r:embed="rId3">
            <a:alphaModFix/>
          </a:blip>
          <a:srcRect/>
          <a:stretch/>
        </p:blipFill>
        <p:spPr>
          <a:xfrm>
            <a:off x="1660207" y="3725712"/>
            <a:ext cx="3471863" cy="2594593"/>
          </a:xfrm>
          <a:prstGeom prst="rect">
            <a:avLst/>
          </a:prstGeom>
          <a:noFill/>
          <a:ln>
            <a:noFill/>
          </a:ln>
        </p:spPr>
      </p:pic>
      <p:pic>
        <p:nvPicPr>
          <p:cNvPr id="110" name="Google Shape;110;p6"/>
          <p:cNvPicPr preferRelativeResize="0"/>
          <p:nvPr/>
        </p:nvPicPr>
        <p:blipFill rotWithShape="1">
          <a:blip r:embed="rId4">
            <a:alphaModFix/>
          </a:blip>
          <a:srcRect/>
          <a:stretch/>
        </p:blipFill>
        <p:spPr>
          <a:xfrm>
            <a:off x="8846820" y="3725712"/>
            <a:ext cx="3057765" cy="22507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39f62454956_0_0"/>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34" name="Google Shape;534;g39f62454956_0_0"/>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35" name="Google Shape;535;g39f62454956_0_0"/>
          <p:cNvSpPr txBox="1"/>
          <p:nvPr/>
        </p:nvSpPr>
        <p:spPr>
          <a:xfrm>
            <a:off x="3602925" y="1343700"/>
            <a:ext cx="8504100" cy="616576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00000"/>
              </a:lnSpc>
              <a:spcBef>
                <a:spcPts val="1000"/>
              </a:spcBef>
              <a:spcAft>
                <a:spcPts val="0"/>
              </a:spcAft>
              <a:buClr>
                <a:schemeClr val="dk2"/>
              </a:buClr>
              <a:buSzPts val="2100"/>
              <a:buFont typeface="Arial"/>
              <a:buChar char="►"/>
            </a:pPr>
            <a:r>
              <a:rPr lang="en-US" sz="2100" b="0" i="0" u="none" strike="noStrike" cap="none" dirty="0">
                <a:solidFill>
                  <a:schemeClr val="dk2"/>
                </a:solidFill>
                <a:latin typeface="Arial"/>
                <a:ea typeface="Arial"/>
                <a:cs typeface="Arial"/>
                <a:sym typeface="Arial"/>
              </a:rPr>
              <a:t>Amendment YYY and ZZZ</a:t>
            </a:r>
            <a:endParaRPr sz="2100" b="0" i="0" u="none" strike="noStrike" cap="none" dirty="0">
              <a:solidFill>
                <a:schemeClr val="dk2"/>
              </a:solidFill>
              <a:latin typeface="Arial"/>
              <a:ea typeface="Arial"/>
              <a:cs typeface="Arial"/>
              <a:sym typeface="Arial"/>
            </a:endParaRPr>
          </a:p>
          <a:p>
            <a:pPr marL="914400" marR="0" lvl="1" indent="-361950" algn="l" rtl="0">
              <a:lnSpc>
                <a:spcPct val="100000"/>
              </a:lnSpc>
              <a:spcBef>
                <a:spcPts val="1000"/>
              </a:spcBef>
              <a:spcAft>
                <a:spcPts val="0"/>
              </a:spcAft>
              <a:buClr>
                <a:schemeClr val="dk2"/>
              </a:buClr>
              <a:buSzPts val="2100"/>
              <a:buFont typeface="Arial"/>
              <a:buChar char="►"/>
            </a:pPr>
            <a:r>
              <a:rPr lang="en-US" sz="2100" b="0" i="0" u="none" strike="noStrike" cap="none" dirty="0">
                <a:solidFill>
                  <a:schemeClr val="dk2"/>
                </a:solidFill>
                <a:latin typeface="Arial"/>
                <a:ea typeface="Arial"/>
                <a:cs typeface="Arial"/>
                <a:sym typeface="Arial"/>
              </a:rPr>
              <a:t>Delete the following paragraph in 14.5.8.1.</a:t>
            </a:r>
            <a:endParaRPr sz="2100" b="0" i="0" u="none" strike="noStrike" cap="none" dirty="0">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600"/>
              <a:buFont typeface="Arial"/>
              <a:buNone/>
            </a:pPr>
            <a:r>
              <a:rPr lang="en-US" sz="1600" b="0" i="0" u="none" strike="sngStrike" cap="none" dirty="0">
                <a:solidFill>
                  <a:schemeClr val="dk2"/>
                </a:solidFill>
                <a:latin typeface="Arial"/>
                <a:ea typeface="Arial"/>
                <a:cs typeface="Arial"/>
                <a:sym typeface="Arial"/>
              </a:rPr>
              <a:t>A door leaf or opening in the folding partition shall not be required, provided that all of the following criteria are met: (1),(2),(3),(4),(5).</a:t>
            </a:r>
            <a:r>
              <a:rPr lang="en-US" sz="1600" b="0" i="0" u="none" strike="noStrike" cap="none" dirty="0">
                <a:solidFill>
                  <a:schemeClr val="dk2"/>
                </a:solidFill>
                <a:latin typeface="Arial"/>
                <a:ea typeface="Arial"/>
                <a:cs typeface="Arial"/>
                <a:sym typeface="Arial"/>
              </a:rPr>
              <a:t> </a:t>
            </a:r>
            <a:endParaRPr sz="1600" b="0" i="0" u="none" strike="noStrike" cap="none" dirty="0">
              <a:solidFill>
                <a:schemeClr val="dk2"/>
              </a:solidFill>
              <a:latin typeface="Arial"/>
              <a:ea typeface="Arial"/>
              <a:cs typeface="Arial"/>
              <a:sym typeface="Arial"/>
            </a:endParaRPr>
          </a:p>
          <a:p>
            <a:pPr marL="1371600" marR="0" lvl="2" indent="-330197" algn="l" rtl="0">
              <a:lnSpc>
                <a:spcPct val="100000"/>
              </a:lnSpc>
              <a:spcBef>
                <a:spcPts val="1000"/>
              </a:spcBef>
              <a:spcAft>
                <a:spcPts val="0"/>
              </a:spcAft>
              <a:buClr>
                <a:schemeClr val="dk2"/>
              </a:buClr>
              <a:buSzPts val="1600"/>
              <a:buFont typeface="Arial"/>
              <a:buChar char="►"/>
            </a:pPr>
            <a:r>
              <a:rPr lang="en-US" sz="1600" b="0" i="0" u="none" strike="noStrike" cap="none" dirty="0">
                <a:solidFill>
                  <a:schemeClr val="dk2"/>
                </a:solidFill>
                <a:latin typeface="Arial"/>
                <a:ea typeface="Arial"/>
                <a:cs typeface="Arial"/>
                <a:sym typeface="Arial"/>
              </a:rPr>
              <a:t>Deletes an exception allowing folding partitions without door openings. </a:t>
            </a:r>
            <a:endParaRPr sz="1600" b="0" i="0" u="none" strike="noStrike" cap="none" dirty="0">
              <a:solidFill>
                <a:schemeClr val="dk2"/>
              </a:solidFill>
              <a:latin typeface="Arial"/>
              <a:ea typeface="Arial"/>
              <a:cs typeface="Arial"/>
              <a:sym typeface="Arial"/>
            </a:endParaRPr>
          </a:p>
          <a:p>
            <a:pPr marL="914400" marR="0" lvl="1" indent="-361950" algn="l" rtl="0">
              <a:lnSpc>
                <a:spcPct val="100000"/>
              </a:lnSpc>
              <a:spcBef>
                <a:spcPts val="1000"/>
              </a:spcBef>
              <a:spcAft>
                <a:spcPts val="0"/>
              </a:spcAft>
              <a:buClr>
                <a:schemeClr val="dk2"/>
              </a:buClr>
              <a:buSzPts val="2100"/>
              <a:buFont typeface="Arial"/>
              <a:buChar char="►"/>
            </a:pPr>
            <a:r>
              <a:rPr lang="en-US" sz="2100" b="0" i="0" u="none" strike="noStrike" cap="none" dirty="0">
                <a:solidFill>
                  <a:schemeClr val="dk2"/>
                </a:solidFill>
                <a:latin typeface="Arial"/>
                <a:ea typeface="Arial"/>
                <a:cs typeface="Arial"/>
                <a:sym typeface="Arial"/>
              </a:rPr>
              <a:t>ZZZ, replace “by Chapters 11 through 43” with “by the AHJ or Chapters 11 through 43” in 14.5.10.1, which will read as follows. </a:t>
            </a:r>
            <a:endParaRPr sz="2100" b="0" i="0" u="none" strike="noStrike" cap="none" dirty="0">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600"/>
              <a:buFont typeface="Arial"/>
              <a:buNone/>
            </a:pPr>
            <a:r>
              <a:rPr lang="en-US" sz="1600" b="0" i="0" u="none" strike="noStrike" cap="none" dirty="0">
                <a:solidFill>
                  <a:schemeClr val="dk2"/>
                </a:solidFill>
                <a:latin typeface="Arial"/>
                <a:ea typeface="Arial"/>
                <a:cs typeface="Arial"/>
                <a:sym typeface="Arial"/>
              </a:rPr>
              <a:t>14.5.10.1 Where required </a:t>
            </a:r>
            <a:r>
              <a:rPr lang="en-US" sz="1600" b="0" i="0" u="none" strike="sngStrike" cap="none" dirty="0">
                <a:solidFill>
                  <a:schemeClr val="dk2"/>
                </a:solidFill>
                <a:latin typeface="Arial"/>
                <a:ea typeface="Arial"/>
                <a:cs typeface="Arial"/>
                <a:sym typeface="Arial"/>
              </a:rPr>
              <a:t>by Chapters 11 through 43</a:t>
            </a:r>
            <a:r>
              <a:rPr lang="en-US" sz="1600" b="0" i="0" u="none" strike="noStrike" cap="none" dirty="0">
                <a:solidFill>
                  <a:schemeClr val="dk2"/>
                </a:solidFill>
                <a:latin typeface="Arial"/>
                <a:ea typeface="Arial"/>
                <a:cs typeface="Arial"/>
                <a:sym typeface="Arial"/>
              </a:rPr>
              <a:t> </a:t>
            </a:r>
            <a:r>
              <a:rPr lang="en-US" sz="1600" u="sng" dirty="0">
                <a:solidFill>
                  <a:schemeClr val="dk2"/>
                </a:solidFill>
              </a:rPr>
              <a:t>by</a:t>
            </a:r>
            <a:r>
              <a:rPr lang="en-US" sz="1600" b="0" i="0" u="sng" strike="noStrike" cap="none" dirty="0">
                <a:solidFill>
                  <a:schemeClr val="dk2"/>
                </a:solidFill>
                <a:latin typeface="Arial"/>
                <a:ea typeface="Arial"/>
                <a:cs typeface="Arial"/>
                <a:sym typeface="Arial"/>
              </a:rPr>
              <a:t> the AHJ or Chapters 11 through 43 of NFPA 101</a:t>
            </a:r>
            <a:r>
              <a:rPr lang="en-US" sz="1600" b="0" i="0" u="none" strike="noStrike" cap="none" dirty="0">
                <a:solidFill>
                  <a:schemeClr val="dk2"/>
                </a:solidFill>
                <a:latin typeface="Arial"/>
                <a:ea typeface="Arial"/>
                <a:cs typeface="Arial"/>
                <a:sym typeface="Arial"/>
              </a:rPr>
              <a:t>, the following door assemblies shall be inspected and tested not less than annually in accordance with 14.5.10.2 through 14.5.10.7.</a:t>
            </a:r>
            <a:endParaRPr sz="1600" b="0" i="0" u="none" strike="noStrike" cap="none" dirty="0">
              <a:solidFill>
                <a:schemeClr val="dk2"/>
              </a:solidFill>
              <a:latin typeface="Arial"/>
              <a:ea typeface="Arial"/>
              <a:cs typeface="Arial"/>
              <a:sym typeface="Arial"/>
            </a:endParaRPr>
          </a:p>
          <a:p>
            <a:pPr marL="1371600" marR="0" lvl="2" indent="-342897" algn="l" rtl="0">
              <a:lnSpc>
                <a:spcPct val="100000"/>
              </a:lnSpc>
              <a:spcBef>
                <a:spcPts val="1000"/>
              </a:spcBef>
              <a:spcAft>
                <a:spcPts val="0"/>
              </a:spcAft>
              <a:buClr>
                <a:schemeClr val="dk2"/>
              </a:buClr>
              <a:buSzPts val="1800"/>
              <a:buFont typeface="Arial"/>
              <a:buChar char="►"/>
            </a:pPr>
            <a:r>
              <a:rPr lang="en-US" sz="1800" b="0" i="0" u="none" strike="noStrike" cap="none" dirty="0">
                <a:solidFill>
                  <a:schemeClr val="dk2"/>
                </a:solidFill>
                <a:latin typeface="Arial"/>
                <a:ea typeface="Arial"/>
                <a:cs typeface="Arial"/>
                <a:sym typeface="Arial"/>
              </a:rPr>
              <a:t>Clarifies inspection responsibility</a:t>
            </a:r>
            <a:endParaRPr sz="1800" b="0" i="0" u="none" strike="noStrike" cap="none" dirty="0">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600"/>
              <a:buFont typeface="Arial"/>
              <a:buNone/>
            </a:pPr>
            <a:endParaRPr sz="1600" b="0" i="0" u="none" strike="noStrike" cap="none" dirty="0">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600"/>
              <a:buFont typeface="Arial"/>
              <a:buNone/>
            </a:pPr>
            <a:endParaRPr sz="1600" b="0" i="0" u="none" strike="noStrike" cap="none" dirty="0">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2300"/>
              <a:buFont typeface="Arial"/>
              <a:buNone/>
            </a:pPr>
            <a:endParaRPr sz="2300" b="0" i="0" u="none" strike="noStrike" cap="none" dirty="0">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300"/>
              <a:buFont typeface="Arial"/>
              <a:buNone/>
            </a:pPr>
            <a:endParaRPr sz="2300" b="0" i="0" u="none" strike="noStrike" cap="none" dirty="0">
              <a:solidFill>
                <a:schemeClr val="dk2"/>
              </a:solidFill>
              <a:latin typeface="Arial"/>
              <a:ea typeface="Arial"/>
              <a:cs typeface="Arial"/>
              <a:sym typeface="Arial"/>
            </a:endParaRPr>
          </a:p>
        </p:txBody>
      </p:sp>
      <p:pic>
        <p:nvPicPr>
          <p:cNvPr id="2050" name="Picture 2" descr="Fire Door Inspection - Inspection Gallery - InterNACHI®">
            <a:extLst>
              <a:ext uri="{FF2B5EF4-FFF2-40B4-BE49-F238E27FC236}">
                <a16:creationId xmlns:a16="http://schemas.microsoft.com/office/drawing/2014/main" id="{50132818-2970-4186-AB95-1FC42FD00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57" y="3799296"/>
            <a:ext cx="2662020" cy="26441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 Types of folding partition">
            <a:extLst>
              <a:ext uri="{FF2B5EF4-FFF2-40B4-BE49-F238E27FC236}">
                <a16:creationId xmlns:a16="http://schemas.microsoft.com/office/drawing/2014/main" id="{585DDF3D-D98B-473D-B1AD-313E5B01A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83" y="1189842"/>
            <a:ext cx="3034818" cy="2273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39f62454956_0_12"/>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43" name="Google Shape;543;g39f62454956_0_12"/>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44" name="Google Shape;544;g39f62454956_0_12"/>
          <p:cNvSpPr txBox="1"/>
          <p:nvPr/>
        </p:nvSpPr>
        <p:spPr>
          <a:xfrm>
            <a:off x="807550" y="1260875"/>
            <a:ext cx="10968900" cy="36531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dirty="0">
                <a:solidFill>
                  <a:schemeClr val="dk2"/>
                </a:solidFill>
                <a:latin typeface="Arial"/>
                <a:ea typeface="Arial"/>
                <a:cs typeface="Arial"/>
                <a:sym typeface="Arial"/>
              </a:rPr>
              <a:t>Amendment CCCC</a:t>
            </a:r>
            <a:endParaRPr sz="2300" b="0" i="0" u="none" strike="noStrike" cap="none" dirty="0">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dirty="0">
                <a:solidFill>
                  <a:schemeClr val="dk2"/>
                </a:solidFill>
                <a:latin typeface="Arial"/>
                <a:ea typeface="Arial"/>
                <a:cs typeface="Arial"/>
                <a:sym typeface="Arial"/>
              </a:rPr>
              <a:t>18.2.3.4 The word “shall” will be replaced with “to,” and the word “newly” will be replaced with “the AHJ shall be permitted to require newly.”</a:t>
            </a:r>
            <a:endParaRPr sz="2300" b="0" i="0" u="none" strike="noStrike" cap="none" dirty="0">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800"/>
              <a:buFont typeface="Arial"/>
              <a:buNone/>
            </a:pPr>
            <a:r>
              <a:rPr lang="en-US" sz="1800" b="0" i="0" u="none" strike="noStrike" cap="none" dirty="0">
                <a:solidFill>
                  <a:schemeClr val="dk2"/>
                </a:solidFill>
                <a:latin typeface="Arial"/>
                <a:ea typeface="Arial"/>
                <a:cs typeface="Arial"/>
                <a:sym typeface="Arial"/>
              </a:rPr>
              <a:t>Where fire department apparatus are equipped with traffic signal preemption devices, </a:t>
            </a:r>
            <a:r>
              <a:rPr lang="en-US" sz="1800" b="0" i="0" u="none" strike="sngStrike" cap="none" dirty="0">
                <a:solidFill>
                  <a:schemeClr val="dk2"/>
                </a:solidFill>
                <a:latin typeface="Arial"/>
                <a:ea typeface="Arial"/>
                <a:cs typeface="Arial"/>
                <a:sym typeface="Arial"/>
              </a:rPr>
              <a:t>newly</a:t>
            </a:r>
            <a:r>
              <a:rPr lang="en-US" sz="1800" b="0" i="0" u="none" strike="noStrike" cap="none" dirty="0">
                <a:solidFill>
                  <a:schemeClr val="dk2"/>
                </a:solidFill>
                <a:latin typeface="Arial"/>
                <a:ea typeface="Arial"/>
                <a:cs typeface="Arial"/>
                <a:sym typeface="Arial"/>
              </a:rPr>
              <a:t> t</a:t>
            </a:r>
            <a:r>
              <a:rPr lang="en-US" sz="1800" b="0" i="0" u="sng" strike="noStrike" cap="none" dirty="0">
                <a:solidFill>
                  <a:schemeClr val="dk2"/>
                </a:solidFill>
                <a:latin typeface="Arial"/>
                <a:ea typeface="Arial"/>
                <a:cs typeface="Arial"/>
                <a:sym typeface="Arial"/>
              </a:rPr>
              <a:t>he AHJ shall be permitted to require newly</a:t>
            </a:r>
            <a:r>
              <a:rPr lang="en-US" sz="1800" b="0" i="0" u="none" strike="noStrike" cap="none" dirty="0">
                <a:solidFill>
                  <a:schemeClr val="dk2"/>
                </a:solidFill>
                <a:latin typeface="Arial"/>
                <a:ea typeface="Arial"/>
                <a:cs typeface="Arial"/>
                <a:sym typeface="Arial"/>
              </a:rPr>
              <a:t> installed traffic signals </a:t>
            </a:r>
            <a:r>
              <a:rPr lang="en-US" sz="1800" b="0" i="0" u="none" strike="sngStrike" cap="none" dirty="0">
                <a:solidFill>
                  <a:schemeClr val="dk2"/>
                </a:solidFill>
                <a:latin typeface="Arial"/>
                <a:ea typeface="Arial"/>
                <a:cs typeface="Arial"/>
                <a:sym typeface="Arial"/>
              </a:rPr>
              <a:t>shall </a:t>
            </a:r>
            <a:r>
              <a:rPr lang="en-US" sz="1800" b="0" i="0" u="none" strike="noStrike" cap="none" dirty="0">
                <a:solidFill>
                  <a:schemeClr val="dk2"/>
                </a:solidFill>
                <a:latin typeface="Arial"/>
                <a:ea typeface="Arial"/>
                <a:cs typeface="Arial"/>
                <a:sym typeface="Arial"/>
              </a:rPr>
              <a:t> </a:t>
            </a:r>
            <a:r>
              <a:rPr lang="en-US" sz="1800" b="0" i="0" u="sng" strike="noStrike" cap="none" dirty="0">
                <a:solidFill>
                  <a:schemeClr val="dk2"/>
                </a:solidFill>
                <a:latin typeface="Arial"/>
                <a:ea typeface="Arial"/>
                <a:cs typeface="Arial"/>
                <a:sym typeface="Arial"/>
              </a:rPr>
              <a:t>to</a:t>
            </a:r>
            <a:r>
              <a:rPr lang="en-US" sz="1800" b="0" i="0" u="none" strike="noStrike" cap="none" dirty="0">
                <a:solidFill>
                  <a:schemeClr val="dk2"/>
                </a:solidFill>
                <a:latin typeface="Arial"/>
                <a:ea typeface="Arial"/>
                <a:cs typeface="Arial"/>
                <a:sym typeface="Arial"/>
              </a:rPr>
              <a:t> be equipped with traffic signal pre-emption. </a:t>
            </a:r>
            <a:endParaRPr sz="2300" b="0" i="0" u="none" strike="noStrike" cap="none" dirty="0">
              <a:solidFill>
                <a:schemeClr val="dk2"/>
              </a:solidFill>
              <a:latin typeface="Arial"/>
              <a:ea typeface="Arial"/>
              <a:cs typeface="Arial"/>
              <a:sym typeface="Arial"/>
            </a:endParaRPr>
          </a:p>
          <a:p>
            <a:pPr marL="1371600" marR="0" lvl="2" indent="-374647" algn="l" rtl="0">
              <a:lnSpc>
                <a:spcPct val="100000"/>
              </a:lnSpc>
              <a:spcBef>
                <a:spcPts val="1000"/>
              </a:spcBef>
              <a:spcAft>
                <a:spcPts val="0"/>
              </a:spcAft>
              <a:buClr>
                <a:schemeClr val="dk2"/>
              </a:buClr>
              <a:buSzPts val="2300"/>
              <a:buFont typeface="Arial"/>
              <a:buChar char="►"/>
            </a:pPr>
            <a:r>
              <a:rPr lang="en-US" sz="2300" b="0" i="0" u="none" strike="noStrike" cap="none" dirty="0">
                <a:solidFill>
                  <a:schemeClr val="dk2"/>
                </a:solidFill>
                <a:latin typeface="Arial"/>
                <a:ea typeface="Arial"/>
                <a:cs typeface="Arial"/>
                <a:sym typeface="Arial"/>
              </a:rPr>
              <a:t>Clarity improvement of authority and fire department response coordination regarding traffic signal pre-emption. </a:t>
            </a:r>
            <a:endParaRPr sz="2300" b="0" i="0" u="none" strike="noStrike" cap="none" dirty="0">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300"/>
              <a:buFont typeface="Arial"/>
              <a:buNone/>
            </a:pPr>
            <a:endParaRPr sz="2300" b="0" i="0" u="none" strike="noStrike" cap="none" dirty="0">
              <a:solidFill>
                <a:schemeClr val="dk2"/>
              </a:solidFill>
              <a:latin typeface="Arial"/>
              <a:ea typeface="Arial"/>
              <a:cs typeface="Arial"/>
              <a:sym typeface="Arial"/>
            </a:endParaRPr>
          </a:p>
        </p:txBody>
      </p:sp>
      <p:pic>
        <p:nvPicPr>
          <p:cNvPr id="545" name="Google Shape;545;g39f62454956_0_12"/>
          <p:cNvPicPr preferRelativeResize="0"/>
          <p:nvPr/>
        </p:nvPicPr>
        <p:blipFill rotWithShape="1">
          <a:blip r:embed="rId3">
            <a:alphaModFix/>
          </a:blip>
          <a:srcRect/>
          <a:stretch/>
        </p:blipFill>
        <p:spPr>
          <a:xfrm>
            <a:off x="2379944" y="4572000"/>
            <a:ext cx="3717605" cy="1769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39f62454956_0_26"/>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52" name="Google Shape;552;g39f62454956_0_2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53" name="Google Shape;553;g39f62454956_0_26"/>
          <p:cNvSpPr txBox="1"/>
          <p:nvPr/>
        </p:nvSpPr>
        <p:spPr>
          <a:xfrm>
            <a:off x="331300" y="1180375"/>
            <a:ext cx="11360700" cy="48690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Amendment’s DDDD and IIII</a:t>
            </a:r>
            <a:endParaRPr sz="23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20.1.5.8.3 The word “prior” will be changed to “within 10 minutes prior.” </a:t>
            </a:r>
            <a:endParaRPr sz="2300" b="0" i="0" u="none" strike="noStrike" cap="none">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In the following occupancies, an audible announcement shall be made, or a projected image shall be shown, </a:t>
            </a:r>
            <a:r>
              <a:rPr lang="en-US" sz="1800" b="0" i="0" u="none" strike="sngStrike" cap="none">
                <a:solidFill>
                  <a:schemeClr val="dk2"/>
                </a:solidFill>
                <a:latin typeface="Arial"/>
                <a:ea typeface="Arial"/>
                <a:cs typeface="Arial"/>
                <a:sym typeface="Arial"/>
              </a:rPr>
              <a:t>prior</a:t>
            </a:r>
            <a:r>
              <a:rPr lang="en-US" sz="1800" b="0" i="0" u="none" strike="noStrike" cap="none">
                <a:solidFill>
                  <a:schemeClr val="dk2"/>
                </a:solidFill>
                <a:latin typeface="Arial"/>
                <a:ea typeface="Arial"/>
                <a:cs typeface="Arial"/>
                <a:sym typeface="Arial"/>
              </a:rPr>
              <a:t> </a:t>
            </a:r>
            <a:r>
              <a:rPr lang="en-US" sz="1800" b="0" i="0" u="sng" strike="noStrike" cap="none">
                <a:solidFill>
                  <a:schemeClr val="dk2"/>
                </a:solidFill>
                <a:latin typeface="Arial"/>
                <a:ea typeface="Arial"/>
                <a:cs typeface="Arial"/>
                <a:sym typeface="Arial"/>
              </a:rPr>
              <a:t>within 10 minutes prior</a:t>
            </a:r>
            <a:r>
              <a:rPr lang="en-US" sz="1800" b="0" i="0" u="none" strike="noStrike" cap="none">
                <a:solidFill>
                  <a:schemeClr val="dk2"/>
                </a:solidFill>
                <a:latin typeface="Arial"/>
                <a:ea typeface="Arial"/>
                <a:cs typeface="Arial"/>
                <a:sym typeface="Arial"/>
              </a:rPr>
              <a:t> to the start of each program that notifies occupants of the location of the exits to be used in case of a fire or other emergency:</a:t>
            </a:r>
            <a:endParaRPr sz="23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IIII, 32.9.3.7 will change the wording of “made” and replace it with “made within 10 minutes prior to the start of each program.”</a:t>
            </a:r>
            <a:endParaRPr sz="2300" b="0" i="0" u="none" strike="noStrike" cap="none">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When an audience is present, an announcement shall be </a:t>
            </a:r>
            <a:r>
              <a:rPr lang="en-US" sz="1800" b="0" i="0" u="none" strike="sngStrike" cap="none">
                <a:solidFill>
                  <a:schemeClr val="dk2"/>
                </a:solidFill>
                <a:latin typeface="Arial"/>
                <a:ea typeface="Arial"/>
                <a:cs typeface="Arial"/>
                <a:sym typeface="Arial"/>
              </a:rPr>
              <a:t>made</a:t>
            </a:r>
            <a:r>
              <a:rPr lang="en-US" sz="1800" b="0" i="0" u="none" strike="noStrike" cap="none">
                <a:solidFill>
                  <a:schemeClr val="dk2"/>
                </a:solidFill>
                <a:latin typeface="Arial"/>
                <a:ea typeface="Arial"/>
                <a:cs typeface="Arial"/>
                <a:sym typeface="Arial"/>
              </a:rPr>
              <a:t> </a:t>
            </a:r>
            <a:r>
              <a:rPr lang="en-US" sz="1800" b="0" i="0" u="sng" strike="noStrike" cap="none">
                <a:solidFill>
                  <a:schemeClr val="dk2"/>
                </a:solidFill>
                <a:latin typeface="Arial"/>
                <a:ea typeface="Arial"/>
                <a:cs typeface="Arial"/>
                <a:sym typeface="Arial"/>
              </a:rPr>
              <a:t>made within 10 minutes prior to the start of each program </a:t>
            </a:r>
            <a:r>
              <a:rPr lang="en-US" sz="1800" b="0" i="0" u="none" strike="noStrike" cap="none">
                <a:solidFill>
                  <a:schemeClr val="dk2"/>
                </a:solidFill>
                <a:latin typeface="Arial"/>
                <a:ea typeface="Arial"/>
                <a:cs typeface="Arial"/>
                <a:sym typeface="Arial"/>
              </a:rPr>
              <a:t>notifying the audience of the following:</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914400" marR="0" lvl="0" indent="0" algn="l" rtl="0">
              <a:lnSpc>
                <a:spcPct val="100000"/>
              </a:lnSpc>
              <a:spcBef>
                <a:spcPts val="1000"/>
              </a:spcBef>
              <a:spcAft>
                <a:spcPts val="0"/>
              </a:spcAft>
              <a:buClr>
                <a:srgbClr val="000000"/>
              </a:buClr>
              <a:buSzPts val="2300"/>
              <a:buFont typeface="Arial"/>
              <a:buNone/>
            </a:pPr>
            <a:endParaRPr sz="23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300"/>
              <a:buFont typeface="Arial"/>
              <a:buNone/>
            </a:pPr>
            <a:endParaRPr sz="2300" b="0" i="0" u="none" strike="noStrike" cap="none">
              <a:solidFill>
                <a:schemeClr val="dk2"/>
              </a:solidFill>
              <a:latin typeface="Arial"/>
              <a:ea typeface="Arial"/>
              <a:cs typeface="Arial"/>
              <a:sym typeface="Arial"/>
            </a:endParaRPr>
          </a:p>
        </p:txBody>
      </p:sp>
      <p:pic>
        <p:nvPicPr>
          <p:cNvPr id="554" name="Google Shape;554;g39f62454956_0_26"/>
          <p:cNvPicPr preferRelativeResize="0"/>
          <p:nvPr/>
        </p:nvPicPr>
        <p:blipFill rotWithShape="1">
          <a:blip r:embed="rId3">
            <a:alphaModFix/>
          </a:blip>
          <a:srcRect/>
          <a:stretch/>
        </p:blipFill>
        <p:spPr>
          <a:xfrm>
            <a:off x="3073125" y="4670725"/>
            <a:ext cx="1732675" cy="173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39f62454956_0_40"/>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61" name="Google Shape;561;g39f62454956_0_40"/>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62" name="Google Shape;562;g39f62454956_0_40"/>
          <p:cNvSpPr txBox="1"/>
          <p:nvPr/>
        </p:nvSpPr>
        <p:spPr>
          <a:xfrm>
            <a:off x="331300" y="1180375"/>
            <a:ext cx="8825700" cy="49923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Amendment’s KKKK</a:t>
            </a:r>
            <a:endParaRPr sz="23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34.6 will add the following new subsection and paragraphs:</a:t>
            </a:r>
            <a:endParaRPr sz="2300" b="0" i="0" u="none" strike="noStrike" cap="none">
              <a:solidFill>
                <a:schemeClr val="dk2"/>
              </a:solidFill>
              <a:latin typeface="Arial"/>
              <a:ea typeface="Arial"/>
              <a:cs typeface="Arial"/>
              <a:sym typeface="Arial"/>
            </a:endParaRPr>
          </a:p>
          <a:p>
            <a:pPr marL="1371600" marR="0" lvl="2" indent="-336547" algn="l" rtl="0">
              <a:lnSpc>
                <a:spcPct val="100000"/>
              </a:lnSpc>
              <a:spcBef>
                <a:spcPts val="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34.6.7 standpipe systems shall be installed in all storage buildings having an area of 300,000 sq. ft. or more </a:t>
            </a:r>
            <a:endParaRPr sz="1700" b="0" i="0" u="none" strike="noStrike" cap="none">
              <a:solidFill>
                <a:schemeClr val="dk2"/>
              </a:solidFill>
              <a:latin typeface="Arial"/>
              <a:ea typeface="Arial"/>
              <a:cs typeface="Arial"/>
              <a:sym typeface="Arial"/>
            </a:endParaRPr>
          </a:p>
          <a:p>
            <a:pPr marL="1371600" marR="0" lvl="2" indent="-336547" algn="l" rtl="0">
              <a:lnSpc>
                <a:spcPct val="100000"/>
              </a:lnSpc>
              <a:spcBef>
                <a:spcPts val="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34.6.7.1 Standpipe systems shall comply with Section 13.2 and NFPA 14. </a:t>
            </a:r>
            <a:endParaRPr sz="1700" b="0" i="0" u="none" strike="noStrike" cap="none">
              <a:solidFill>
                <a:schemeClr val="dk2"/>
              </a:solidFill>
              <a:latin typeface="Arial"/>
              <a:ea typeface="Arial"/>
              <a:cs typeface="Arial"/>
              <a:sym typeface="Arial"/>
            </a:endParaRPr>
          </a:p>
          <a:p>
            <a:pPr marL="1371600" marR="0" lvl="2" indent="-336547" algn="l" rtl="0">
              <a:lnSpc>
                <a:spcPct val="100000"/>
              </a:lnSpc>
              <a:spcBef>
                <a:spcPts val="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34.6.7.2 Class I hose connections shall be provided at each of the following locations:</a:t>
            </a:r>
            <a:endParaRPr sz="1700" b="0" i="0" u="none" strike="noStrike" cap="none">
              <a:solidFill>
                <a:schemeClr val="dk2"/>
              </a:solidFill>
              <a:latin typeface="Arial"/>
              <a:ea typeface="Arial"/>
              <a:cs typeface="Arial"/>
              <a:sym typeface="Arial"/>
            </a:endParaRPr>
          </a:p>
          <a:p>
            <a:pPr marL="1371600" marR="0" lvl="0" indent="-336550" algn="l" rtl="0">
              <a:lnSpc>
                <a:spcPct val="100000"/>
              </a:lnSpc>
              <a:spcBef>
                <a:spcPts val="0"/>
              </a:spcBef>
              <a:spcAft>
                <a:spcPts val="0"/>
              </a:spcAft>
              <a:buClr>
                <a:schemeClr val="dk2"/>
              </a:buClr>
              <a:buSzPts val="1700"/>
              <a:buFont typeface="Arial"/>
              <a:buAutoNum type="arabicParenR"/>
            </a:pPr>
            <a:r>
              <a:rPr lang="en-US" sz="1700" b="0" i="0" u="none" strike="noStrike" cap="none">
                <a:solidFill>
                  <a:schemeClr val="dk2"/>
                </a:solidFill>
                <a:latin typeface="Arial"/>
                <a:ea typeface="Arial"/>
                <a:cs typeface="Arial"/>
                <a:sym typeface="Arial"/>
              </a:rPr>
              <a:t>in each exit passageway at the entrance from the storage area into the passageway;</a:t>
            </a:r>
            <a:endParaRPr sz="1700" b="0" i="0" u="none" strike="noStrike" cap="none">
              <a:solidFill>
                <a:schemeClr val="dk2"/>
              </a:solidFill>
              <a:latin typeface="Arial"/>
              <a:ea typeface="Arial"/>
              <a:cs typeface="Arial"/>
              <a:sym typeface="Arial"/>
            </a:endParaRPr>
          </a:p>
          <a:p>
            <a:pPr marL="1371600" marR="0" lvl="0" indent="-336550" algn="l" rtl="0">
              <a:lnSpc>
                <a:spcPct val="100000"/>
              </a:lnSpc>
              <a:spcBef>
                <a:spcPts val="0"/>
              </a:spcBef>
              <a:spcAft>
                <a:spcPts val="0"/>
              </a:spcAft>
              <a:buClr>
                <a:schemeClr val="dk2"/>
              </a:buClr>
              <a:buSzPts val="1700"/>
              <a:buFont typeface="Arial"/>
              <a:buAutoNum type="arabicParenR"/>
            </a:pPr>
            <a:r>
              <a:rPr lang="en-US" sz="1700" b="0" i="0" u="none" strike="noStrike" cap="none">
                <a:solidFill>
                  <a:schemeClr val="dk2"/>
                </a:solidFill>
                <a:latin typeface="Arial"/>
                <a:ea typeface="Arial"/>
                <a:cs typeface="Arial"/>
                <a:sym typeface="Arial"/>
              </a:rPr>
              <a:t>Within every required exit stairwell;</a:t>
            </a:r>
            <a:endParaRPr sz="1700" b="0" i="0" u="none" strike="noStrike" cap="none">
              <a:solidFill>
                <a:schemeClr val="dk2"/>
              </a:solidFill>
              <a:latin typeface="Arial"/>
              <a:ea typeface="Arial"/>
              <a:cs typeface="Arial"/>
              <a:sym typeface="Arial"/>
            </a:endParaRPr>
          </a:p>
          <a:p>
            <a:pPr marL="1371600" marR="0" lvl="0" indent="-336550" algn="l" rtl="0">
              <a:lnSpc>
                <a:spcPct val="100000"/>
              </a:lnSpc>
              <a:spcBef>
                <a:spcPts val="0"/>
              </a:spcBef>
              <a:spcAft>
                <a:spcPts val="0"/>
              </a:spcAft>
              <a:buClr>
                <a:schemeClr val="dk2"/>
              </a:buClr>
              <a:buSzPts val="1700"/>
              <a:buFont typeface="Arial"/>
              <a:buAutoNum type="arabicParenR"/>
            </a:pPr>
            <a:r>
              <a:rPr lang="en-US" sz="1700" b="0" i="0" u="none" strike="noStrike" cap="none">
                <a:solidFill>
                  <a:schemeClr val="dk2"/>
                </a:solidFill>
                <a:latin typeface="Arial"/>
                <a:ea typeface="Arial"/>
                <a:cs typeface="Arial"/>
                <a:sym typeface="Arial"/>
              </a:rPr>
              <a:t>At other locations such that all points of the storage area floor are within 200 ft. of a hose connection, unless otherwise required by the AHJ. </a:t>
            </a:r>
            <a:endParaRPr sz="1700" b="0" i="0" u="none" strike="noStrike" cap="none">
              <a:solidFill>
                <a:schemeClr val="dk2"/>
              </a:solidFill>
              <a:latin typeface="Arial"/>
              <a:ea typeface="Arial"/>
              <a:cs typeface="Arial"/>
              <a:sym typeface="Arial"/>
            </a:endParaRPr>
          </a:p>
          <a:p>
            <a:pPr marL="2743200" marR="0" lvl="0" indent="0" algn="l" rtl="0">
              <a:lnSpc>
                <a:spcPct val="100000"/>
              </a:lnSpc>
              <a:spcBef>
                <a:spcPts val="1000"/>
              </a:spcBef>
              <a:spcAft>
                <a:spcPts val="0"/>
              </a:spcAft>
              <a:buClr>
                <a:srgbClr val="000000"/>
              </a:buClr>
              <a:buSzPts val="1700"/>
              <a:buFont typeface="Arial"/>
              <a:buNone/>
            </a:pPr>
            <a:endParaRPr sz="1700" b="0" i="0" u="none" strike="noStrike" cap="none">
              <a:solidFill>
                <a:schemeClr val="dk2"/>
              </a:solidFill>
              <a:latin typeface="Arial"/>
              <a:ea typeface="Arial"/>
              <a:cs typeface="Arial"/>
              <a:sym typeface="Arial"/>
            </a:endParaRPr>
          </a:p>
          <a:p>
            <a:pPr marL="1371600" marR="0" lvl="2" indent="-336547" algn="l" rtl="0">
              <a:lnSpc>
                <a:spcPct val="100000"/>
              </a:lnSpc>
              <a:spcBef>
                <a:spcPts val="1000"/>
              </a:spcBef>
              <a:spcAft>
                <a:spcPts val="0"/>
              </a:spcAft>
              <a:buClr>
                <a:schemeClr val="dk2"/>
              </a:buClr>
              <a:buSzPts val="1700"/>
              <a:buFont typeface="Arial"/>
              <a:buChar char="►"/>
            </a:pPr>
            <a:r>
              <a:rPr lang="en-US" sz="2300" b="0" i="0" u="none" strike="noStrike" cap="none">
                <a:solidFill>
                  <a:schemeClr val="dk2"/>
                </a:solidFill>
                <a:latin typeface="Arial"/>
                <a:ea typeface="Arial"/>
                <a:cs typeface="Arial"/>
                <a:sym typeface="Arial"/>
              </a:rPr>
              <a:t>Enhances firefighting access and large-area protection</a:t>
            </a:r>
            <a:endParaRPr sz="17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300"/>
              <a:buFont typeface="Arial"/>
              <a:buNone/>
            </a:pPr>
            <a:endParaRPr sz="2300" b="0" i="0" u="none" strike="noStrike" cap="none">
              <a:solidFill>
                <a:schemeClr val="dk2"/>
              </a:solidFill>
              <a:latin typeface="Arial"/>
              <a:ea typeface="Arial"/>
              <a:cs typeface="Arial"/>
              <a:sym typeface="Arial"/>
            </a:endParaRPr>
          </a:p>
        </p:txBody>
      </p:sp>
      <p:pic>
        <p:nvPicPr>
          <p:cNvPr id="563" name="Google Shape;563;g39f62454956_0_40"/>
          <p:cNvPicPr preferRelativeResize="0"/>
          <p:nvPr/>
        </p:nvPicPr>
        <p:blipFill rotWithShape="1">
          <a:blip r:embed="rId3">
            <a:alphaModFix/>
          </a:blip>
          <a:srcRect/>
          <a:stretch/>
        </p:blipFill>
        <p:spPr>
          <a:xfrm>
            <a:off x="9040950" y="2203325"/>
            <a:ext cx="2934574" cy="2200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39f62454956_0_52"/>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70" name="Google Shape;570;g39f62454956_0_52"/>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71" name="Google Shape;571;g39f62454956_0_52"/>
          <p:cNvSpPr txBox="1"/>
          <p:nvPr/>
        </p:nvSpPr>
        <p:spPr>
          <a:xfrm>
            <a:off x="415650" y="1342850"/>
            <a:ext cx="11360700" cy="48024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Amendment’s OOOO</a:t>
            </a:r>
            <a:endParaRPr sz="23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50.8.1 to add the following paragraphs, subparagraphs, sub-subparagraphs </a:t>
            </a:r>
            <a:endParaRPr sz="23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50.8.1.7 Commercial outdoor cooking operations. These requirements apply to commercial outdoor cooking operations such as those that typically take place under a canopy or tent-type structure at fairs, festivals, and carnivals. This includes, but is not limited to, deep frying, sautéing, and grilling operations. </a:t>
            </a:r>
            <a:endParaRPr sz="1800" b="0" i="0" u="none" strike="noStrike" cap="none">
              <a:solidFill>
                <a:schemeClr val="dk2"/>
              </a:solidFill>
              <a:latin typeface="Arial"/>
              <a:ea typeface="Arial"/>
              <a:cs typeface="Arial"/>
              <a:sym typeface="Arial"/>
            </a:endParaRPr>
          </a:p>
          <a:p>
            <a:pPr marL="3200400" marR="0" lvl="6" indent="-342898"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50.8.1.7.1 LP Gas Fuel Requirements.</a:t>
            </a:r>
            <a:endParaRPr sz="1800" b="0" i="0" u="none" strike="noStrike" cap="none">
              <a:solidFill>
                <a:schemeClr val="dk2"/>
              </a:solidFill>
              <a:latin typeface="Arial"/>
              <a:ea typeface="Arial"/>
              <a:cs typeface="Arial"/>
              <a:sym typeface="Arial"/>
            </a:endParaRPr>
          </a:p>
          <a:p>
            <a:pPr marL="3657600" marR="0" lvl="7" indent="-342900"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50.8.1.7.1.1 LP gas tank size shall be limited to 60 pounds. The total amount of LP gas on site shall not exceed 60 pounds for each appliance that is rated not more than 80,000 btu/hour and 120 pounds for each appliance rated more than 80,000 btu/hour.</a:t>
            </a:r>
            <a:endParaRPr sz="1800" b="0" i="0" u="none" strike="noStrike" cap="none">
              <a:solidFill>
                <a:schemeClr val="dk2"/>
              </a:solidFill>
              <a:latin typeface="Arial"/>
              <a:ea typeface="Arial"/>
              <a:cs typeface="Arial"/>
              <a:sym typeface="Arial"/>
            </a:endParaRPr>
          </a:p>
          <a:p>
            <a:pPr marL="3200400" marR="0" lvl="6" indent="-368298" algn="l" rtl="0">
              <a:lnSpc>
                <a:spcPct val="100000"/>
              </a:lnSpc>
              <a:spcBef>
                <a:spcPts val="1000"/>
              </a:spcBef>
              <a:spcAft>
                <a:spcPts val="0"/>
              </a:spcAft>
              <a:buClr>
                <a:schemeClr val="dk2"/>
              </a:buClr>
              <a:buSzPts val="2200"/>
              <a:buFont typeface="Arial"/>
              <a:buChar char="►"/>
            </a:pPr>
            <a:r>
              <a:rPr lang="en-US" sz="2200" b="0" i="0" u="none" strike="noStrike" cap="none">
                <a:solidFill>
                  <a:schemeClr val="dk2"/>
                </a:solidFill>
                <a:latin typeface="Arial"/>
                <a:ea typeface="Arial"/>
                <a:cs typeface="Arial"/>
                <a:sym typeface="Arial"/>
              </a:rPr>
              <a:t> Improves safety and event fire protection </a:t>
            </a:r>
            <a:endParaRPr sz="2200" b="0" i="0" u="none" strike="noStrike" cap="none">
              <a:solidFill>
                <a:schemeClr val="dk2"/>
              </a:solidFill>
              <a:latin typeface="Arial"/>
              <a:ea typeface="Arial"/>
              <a:cs typeface="Arial"/>
              <a:sym typeface="Arial"/>
            </a:endParaRPr>
          </a:p>
          <a:p>
            <a:pPr marL="3200400" marR="0" lvl="0" indent="0" algn="l" rtl="0">
              <a:lnSpc>
                <a:spcPct val="100000"/>
              </a:lnSpc>
              <a:spcBef>
                <a:spcPts val="100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pic>
        <p:nvPicPr>
          <p:cNvPr id="572" name="Google Shape;572;g39f62454956_0_52"/>
          <p:cNvPicPr preferRelativeResize="0"/>
          <p:nvPr/>
        </p:nvPicPr>
        <p:blipFill rotWithShape="1">
          <a:blip r:embed="rId3">
            <a:alphaModFix/>
          </a:blip>
          <a:srcRect t="16028" r="41034"/>
          <a:stretch/>
        </p:blipFill>
        <p:spPr>
          <a:xfrm>
            <a:off x="605275" y="3879949"/>
            <a:ext cx="2360475" cy="22463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39f9000df51_0_6"/>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79" name="Google Shape;579;g39f9000df51_0_6"/>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80" name="Google Shape;580;g39f9000df51_0_6"/>
          <p:cNvSpPr txBox="1"/>
          <p:nvPr/>
        </p:nvSpPr>
        <p:spPr>
          <a:xfrm>
            <a:off x="0" y="1096825"/>
            <a:ext cx="11360700" cy="53412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Amendment’s OOOO</a:t>
            </a:r>
            <a:endParaRPr sz="23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50.8.1 to add the following paragraphs, subparagraphs, sub-subparagraphs (</a:t>
            </a:r>
            <a:r>
              <a:rPr lang="en-US" sz="2100" b="0" i="0" u="none" strike="noStrike" cap="none">
                <a:solidFill>
                  <a:schemeClr val="dk2"/>
                </a:solidFill>
                <a:latin typeface="Arial"/>
                <a:ea typeface="Arial"/>
                <a:cs typeface="Arial"/>
                <a:sym typeface="Arial"/>
              </a:rPr>
              <a:t>50.8.1.7.1 </a:t>
            </a:r>
            <a:r>
              <a:rPr lang="en-US" sz="2300" b="0" i="0" u="none" strike="noStrike" cap="none">
                <a:solidFill>
                  <a:schemeClr val="dk2"/>
                </a:solidFill>
                <a:latin typeface="Arial"/>
                <a:ea typeface="Arial"/>
                <a:cs typeface="Arial"/>
                <a:sym typeface="Arial"/>
              </a:rPr>
              <a:t>continued)</a:t>
            </a:r>
            <a:endParaRPr sz="21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50.8.1.7.1.2 Tanks shall be maintained in good physical condition and shall have a valid hydrostatic date stamp. </a:t>
            </a:r>
            <a:endParaRPr sz="18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50.8.1.7.1.3 Tanks shall be secured in their upright position with a chain, strap, or other approved method that prevents the tank from tipping over. </a:t>
            </a:r>
            <a:endParaRPr sz="18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50.8.1.7.1.4 Tanks shall be located so that they are not accessible to the public. LP gas tanks shal be located at least 5 feet from any cooking or heating equipment or any open flame device. </a:t>
            </a:r>
            <a:endParaRPr sz="18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50.8.1.7.1.5 All LP gas equipment shall be properly maintained and comply with the requirements of NFPA 58. </a:t>
            </a:r>
            <a:endParaRPr sz="18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50.8.1.7.1.6 Regulators. Single-stage regulators may not supply equipment  that is rated more than 100,000 btu/hour rating. Two-stage regulators shall be used with equipment that is rated more than 100,000 btu/hour. </a:t>
            </a:r>
            <a:endParaRPr sz="2300" b="0" i="0" u="none" strike="noStrike" cap="none">
              <a:solidFill>
                <a:schemeClr val="dk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39f9000df51_0_15"/>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87" name="Google Shape;587;g39f9000df51_0_15"/>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88" name="Google Shape;588;g39f9000df51_0_15"/>
          <p:cNvSpPr txBox="1"/>
          <p:nvPr/>
        </p:nvSpPr>
        <p:spPr>
          <a:xfrm>
            <a:off x="415650" y="1283925"/>
            <a:ext cx="11360700" cy="50229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Amendment’s OOOO</a:t>
            </a:r>
            <a:endParaRPr sz="23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50.8.1 to add the following paragraphs, subparagraphs, sub-subparagraphs (</a:t>
            </a:r>
            <a:r>
              <a:rPr lang="en-US" sz="2100" b="0" i="0" u="none" strike="noStrike" cap="none">
                <a:solidFill>
                  <a:schemeClr val="dk2"/>
                </a:solidFill>
                <a:latin typeface="Arial"/>
                <a:ea typeface="Arial"/>
                <a:cs typeface="Arial"/>
                <a:sym typeface="Arial"/>
              </a:rPr>
              <a:t>50.8.1.7.2 </a:t>
            </a:r>
            <a:r>
              <a:rPr lang="en-US" sz="2300" b="0" i="0" u="none" strike="noStrike" cap="none">
                <a:solidFill>
                  <a:schemeClr val="dk2"/>
                </a:solidFill>
                <a:latin typeface="Arial"/>
                <a:ea typeface="Arial"/>
                <a:cs typeface="Arial"/>
                <a:sym typeface="Arial"/>
              </a:rPr>
              <a:t>continued)</a:t>
            </a:r>
            <a:endParaRPr sz="1800" b="0" i="0" u="none" strike="noStrike" cap="none">
              <a:solidFill>
                <a:schemeClr val="dk2"/>
              </a:solidFill>
              <a:latin typeface="Arial"/>
              <a:ea typeface="Arial"/>
              <a:cs typeface="Arial"/>
              <a:sym typeface="Arial"/>
            </a:endParaRPr>
          </a:p>
          <a:p>
            <a:pPr marL="1371600" marR="0" lvl="2" indent="-336547" algn="l" rtl="0">
              <a:lnSpc>
                <a:spcPct val="100000"/>
              </a:lnSpc>
              <a:spcBef>
                <a:spcPts val="100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50.8.1.7.2 General safety Requirements</a:t>
            </a:r>
            <a:endParaRPr sz="1700" b="0" i="0" u="none" strike="noStrike" cap="none">
              <a:solidFill>
                <a:schemeClr val="dk2"/>
              </a:solidFill>
              <a:latin typeface="Arial"/>
              <a:ea typeface="Arial"/>
              <a:cs typeface="Arial"/>
              <a:sym typeface="Arial"/>
            </a:endParaRPr>
          </a:p>
          <a:p>
            <a:pPr marL="1828800" marR="0" lvl="3" indent="-336547" algn="l" rtl="0">
              <a:lnSpc>
                <a:spcPct val="100000"/>
              </a:lnSpc>
              <a:spcBef>
                <a:spcPts val="100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50.8.1.7.2.1 All electrical cords shall be maintained in a safe condition and shall be secured to prevent damage. </a:t>
            </a:r>
            <a:endParaRPr sz="1700" b="0" i="0" u="none" strike="noStrike" cap="none">
              <a:solidFill>
                <a:schemeClr val="dk2"/>
              </a:solidFill>
              <a:latin typeface="Arial"/>
              <a:ea typeface="Arial"/>
              <a:cs typeface="Arial"/>
              <a:sym typeface="Arial"/>
            </a:endParaRPr>
          </a:p>
          <a:p>
            <a:pPr marL="1828800" marR="0" lvl="3" indent="-336547" algn="l" rtl="0">
              <a:lnSpc>
                <a:spcPct val="100000"/>
              </a:lnSpc>
              <a:spcBef>
                <a:spcPts val="100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50.8.1.7.2.2 Movable cooking equipment shall have wheels removed or shall be placed on blocks or otherwise secured to prevent movement of the appliance during operation. </a:t>
            </a:r>
            <a:endParaRPr sz="1700" b="0" i="0" u="none" strike="noStrike" cap="none">
              <a:solidFill>
                <a:schemeClr val="dk2"/>
              </a:solidFill>
              <a:latin typeface="Arial"/>
              <a:ea typeface="Arial"/>
              <a:cs typeface="Arial"/>
              <a:sym typeface="Arial"/>
            </a:endParaRPr>
          </a:p>
          <a:p>
            <a:pPr marL="1828800" marR="0" lvl="3" indent="-336547" algn="l" rtl="0">
              <a:lnSpc>
                <a:spcPct val="100000"/>
              </a:lnSpc>
              <a:spcBef>
                <a:spcPts val="100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50.8.1.7.2.3 Portable fire extinguishers shall be provided in accordance with section 13.6, and shall be specifically listed for such use. </a:t>
            </a:r>
            <a:endParaRPr sz="1700" b="0" i="0" u="none" strike="noStrike" cap="none">
              <a:solidFill>
                <a:schemeClr val="dk2"/>
              </a:solidFill>
              <a:latin typeface="Arial"/>
              <a:ea typeface="Arial"/>
              <a:cs typeface="Arial"/>
              <a:sym typeface="Arial"/>
            </a:endParaRPr>
          </a:p>
          <a:p>
            <a:pPr marL="1828800" marR="0" lvl="3" indent="-336547" algn="l" rtl="0">
              <a:lnSpc>
                <a:spcPct val="100000"/>
              </a:lnSpc>
              <a:spcBef>
                <a:spcPts val="100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50.8.1.8 There shall be no obstructions or impediments to immediate escape from vehicles or other mobile units used for cooking operations. </a:t>
            </a:r>
            <a:endParaRPr sz="1700" b="0" i="0" u="none" strike="noStrike" cap="none">
              <a:solidFill>
                <a:schemeClr val="dk2"/>
              </a:solidFill>
              <a:latin typeface="Arial"/>
              <a:ea typeface="Arial"/>
              <a:cs typeface="Arial"/>
              <a:sym typeface="Arial"/>
            </a:endParaRPr>
          </a:p>
          <a:p>
            <a:pPr marL="1828800" marR="0" lvl="3" indent="-336547" algn="l" rtl="0">
              <a:lnSpc>
                <a:spcPct val="100000"/>
              </a:lnSpc>
              <a:spcBef>
                <a:spcPts val="100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50.8.1.9 Seating for the public shall not be located within any mobile or temporary cooking vehicle. </a:t>
            </a:r>
            <a:endParaRPr sz="2300" b="0" i="0" u="none" strike="noStrike" cap="none">
              <a:solidFill>
                <a:schemeClr val="dk2"/>
              </a:solidFill>
              <a:latin typeface="Arial"/>
              <a:ea typeface="Arial"/>
              <a:cs typeface="Arial"/>
              <a:sym typeface="Arial"/>
            </a:endParaRPr>
          </a:p>
        </p:txBody>
      </p:sp>
      <p:pic>
        <p:nvPicPr>
          <p:cNvPr id="589" name="Google Shape;589;g39f9000df51_0_15"/>
          <p:cNvPicPr preferRelativeResize="0"/>
          <p:nvPr/>
        </p:nvPicPr>
        <p:blipFill rotWithShape="1">
          <a:blip r:embed="rId3">
            <a:alphaModFix/>
          </a:blip>
          <a:srcRect/>
          <a:stretch/>
        </p:blipFill>
        <p:spPr>
          <a:xfrm>
            <a:off x="104875" y="3255225"/>
            <a:ext cx="1683500" cy="2685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39f9000df51_0_24"/>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596" name="Google Shape;596;g39f9000df51_0_24"/>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597" name="Google Shape;597;g39f9000df51_0_24"/>
          <p:cNvSpPr txBox="1"/>
          <p:nvPr/>
        </p:nvSpPr>
        <p:spPr>
          <a:xfrm>
            <a:off x="415650" y="1283925"/>
            <a:ext cx="11360700" cy="44331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Amendment’s PPPP</a:t>
            </a:r>
            <a:endParaRPr sz="2300" b="0" i="0" u="none" strike="noStrike" cap="none">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a:solidFill>
                  <a:schemeClr val="dk2"/>
                </a:solidFill>
                <a:latin typeface="Arial"/>
                <a:ea typeface="Arial"/>
                <a:cs typeface="Arial"/>
                <a:sym typeface="Arial"/>
              </a:rPr>
              <a:t>Delete subsection 50.8.3 and replace it with the following:</a:t>
            </a:r>
            <a:endParaRPr sz="1800" b="0" i="0" u="none" strike="noStrike" cap="none">
              <a:solidFill>
                <a:schemeClr val="dk2"/>
              </a:solidFill>
              <a:latin typeface="Arial"/>
              <a:ea typeface="Arial"/>
              <a:cs typeface="Arial"/>
              <a:sym typeface="Arial"/>
            </a:endParaRPr>
          </a:p>
          <a:p>
            <a:pPr marL="1371600" marR="0" lvl="2"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50.8.3 Tent and canopy requirements</a:t>
            </a:r>
            <a:endParaRPr sz="18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50.8.3.1 Temporary cooking operations conducted in tents and under canopies shall comply with NFPA 102 and Chapter 25. </a:t>
            </a:r>
            <a:endParaRPr sz="18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50.8.3.2 All tent and canopy material shall comply with the flame resistance requirements of Section 25.2.2</a:t>
            </a:r>
            <a:endParaRPr sz="18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50.8.3.3 Tents or canopies where cooking equipment not protected in accordance with NFPA 96 is located shall not be occupied by the public. </a:t>
            </a:r>
            <a:endParaRPr sz="1800" b="0" i="0" u="none" strike="noStrike" cap="none">
              <a:solidFill>
                <a:schemeClr val="dk2"/>
              </a:solidFill>
              <a:latin typeface="Arial"/>
              <a:ea typeface="Arial"/>
              <a:cs typeface="Arial"/>
              <a:sym typeface="Arial"/>
            </a:endParaRPr>
          </a:p>
          <a:p>
            <a:pPr marL="1828800" marR="0" lvl="3" indent="-342897" algn="l" rtl="0">
              <a:lnSpc>
                <a:spcPct val="100000"/>
              </a:lnSpc>
              <a:spcBef>
                <a:spcPts val="10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50.8.3.4 Tents or canopies where cooking equipment not protected in accordance with NFPA 96 is located shall be separated from other tents, canopies, structures, or vehicles by a minimum of 10 feet (3050 millimeters) unless otherwise approved by the AHJ. </a:t>
            </a:r>
            <a:endParaRPr sz="1800" b="0" i="0" u="none" strike="noStrike" cap="none">
              <a:solidFill>
                <a:schemeClr val="dk2"/>
              </a:solidFill>
              <a:latin typeface="Arial"/>
              <a:ea typeface="Arial"/>
              <a:cs typeface="Arial"/>
              <a:sym typeface="Arial"/>
            </a:endParaRPr>
          </a:p>
        </p:txBody>
      </p:sp>
      <p:pic>
        <p:nvPicPr>
          <p:cNvPr id="598" name="Google Shape;598;g39f9000df51_0_24"/>
          <p:cNvPicPr preferRelativeResize="0"/>
          <p:nvPr/>
        </p:nvPicPr>
        <p:blipFill rotWithShape="1">
          <a:blip r:embed="rId3">
            <a:alphaModFix/>
          </a:blip>
          <a:srcRect/>
          <a:stretch/>
        </p:blipFill>
        <p:spPr>
          <a:xfrm>
            <a:off x="9032425" y="395575"/>
            <a:ext cx="2864100" cy="2293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39f9000df51_0_34"/>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605" name="Google Shape;605;g39f9000df51_0_34"/>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606" name="Google Shape;606;g39f9000df51_0_34"/>
          <p:cNvSpPr txBox="1"/>
          <p:nvPr/>
        </p:nvSpPr>
        <p:spPr>
          <a:xfrm>
            <a:off x="415650" y="1283925"/>
            <a:ext cx="11360700" cy="33246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dirty="0">
                <a:solidFill>
                  <a:schemeClr val="dk2"/>
                </a:solidFill>
                <a:latin typeface="Arial"/>
                <a:ea typeface="Arial"/>
                <a:cs typeface="Arial"/>
                <a:sym typeface="Arial"/>
              </a:rPr>
              <a:t>Amendment’s QQQQ</a:t>
            </a:r>
            <a:endParaRPr sz="2300" b="0" i="0" u="none" strike="noStrike" cap="none" dirty="0">
              <a:solidFill>
                <a:schemeClr val="dk2"/>
              </a:solidFill>
              <a:latin typeface="Arial"/>
              <a:ea typeface="Arial"/>
              <a:cs typeface="Arial"/>
              <a:sym typeface="Arial"/>
            </a:endParaRPr>
          </a:p>
          <a:p>
            <a:pPr marL="914400" marR="0" lvl="1" indent="-374650" algn="l" rtl="0">
              <a:lnSpc>
                <a:spcPct val="100000"/>
              </a:lnSpc>
              <a:spcBef>
                <a:spcPts val="1000"/>
              </a:spcBef>
              <a:spcAft>
                <a:spcPts val="0"/>
              </a:spcAft>
              <a:buClr>
                <a:schemeClr val="dk2"/>
              </a:buClr>
              <a:buSzPts val="2300"/>
              <a:buFont typeface="Arial"/>
              <a:buChar char="►"/>
            </a:pPr>
            <a:r>
              <a:rPr lang="en-US" sz="2300" b="0" i="0" u="none" strike="noStrike" cap="none" dirty="0">
                <a:solidFill>
                  <a:schemeClr val="dk2"/>
                </a:solidFill>
                <a:latin typeface="Arial"/>
                <a:ea typeface="Arial"/>
                <a:cs typeface="Arial"/>
                <a:sym typeface="Arial"/>
              </a:rPr>
              <a:t>50.8.8.3.2 reads “not be transported or stored inside the vehicle” and should be replaced with “be secured in an upright position during transport and storage.” So the text will read as follows: </a:t>
            </a:r>
            <a:endParaRPr sz="2300" b="0" i="0" u="none" strike="noStrike" cap="none" dirty="0">
              <a:solidFill>
                <a:schemeClr val="dk2"/>
              </a:solidFill>
              <a:latin typeface="Arial"/>
              <a:ea typeface="Arial"/>
              <a:cs typeface="Arial"/>
              <a:sym typeface="Arial"/>
            </a:endParaRPr>
          </a:p>
          <a:p>
            <a:pPr marL="1371600" marR="0" lvl="2" indent="-374647" algn="l" rtl="0">
              <a:lnSpc>
                <a:spcPct val="100000"/>
              </a:lnSpc>
              <a:spcBef>
                <a:spcPts val="1000"/>
              </a:spcBef>
              <a:spcAft>
                <a:spcPts val="0"/>
              </a:spcAft>
              <a:buClr>
                <a:schemeClr val="dk2"/>
              </a:buClr>
              <a:buSzPts val="2300"/>
              <a:buFont typeface="Arial"/>
              <a:buChar char="►"/>
            </a:pPr>
            <a:r>
              <a:rPr lang="en-US" sz="2300" b="0" i="0" u="none" strike="noStrike" cap="none" dirty="0">
                <a:solidFill>
                  <a:schemeClr val="dk2"/>
                </a:solidFill>
                <a:latin typeface="Arial"/>
                <a:ea typeface="Arial"/>
                <a:cs typeface="Arial"/>
                <a:sym typeface="Arial"/>
              </a:rPr>
              <a:t>Disconnected LP-Gas containers and LP-Gas cylinders for purposes other than engine fuel systems shall </a:t>
            </a:r>
            <a:r>
              <a:rPr lang="en-US" sz="2300" b="0" i="0" u="none" strike="sngStrike" cap="none" dirty="0">
                <a:solidFill>
                  <a:schemeClr val="dk2"/>
                </a:solidFill>
                <a:latin typeface="Arial"/>
                <a:ea typeface="Arial"/>
                <a:cs typeface="Arial"/>
                <a:sym typeface="Arial"/>
              </a:rPr>
              <a:t>not be transported or stored inside the vehicle</a:t>
            </a:r>
            <a:r>
              <a:rPr lang="en-US" sz="2300" b="0" i="0" u="none" strike="noStrike" cap="none" dirty="0">
                <a:solidFill>
                  <a:schemeClr val="dk2"/>
                </a:solidFill>
                <a:latin typeface="Arial"/>
                <a:ea typeface="Arial"/>
                <a:cs typeface="Arial"/>
                <a:sym typeface="Arial"/>
              </a:rPr>
              <a:t> </a:t>
            </a:r>
            <a:r>
              <a:rPr lang="en-US" sz="2300" b="0" i="0" u="sng" strike="noStrike" cap="none" dirty="0">
                <a:solidFill>
                  <a:schemeClr val="dk2"/>
                </a:solidFill>
                <a:latin typeface="Arial"/>
                <a:ea typeface="Arial"/>
                <a:cs typeface="Arial"/>
                <a:sym typeface="Arial"/>
              </a:rPr>
              <a:t>be secured in an upright position during transport and storage</a:t>
            </a:r>
            <a:r>
              <a:rPr lang="en-US" sz="2300" b="0" i="0" u="none" strike="noStrike" cap="none" dirty="0">
                <a:solidFill>
                  <a:schemeClr val="dk2"/>
                </a:solidFill>
                <a:latin typeface="Arial"/>
                <a:ea typeface="Arial"/>
                <a:cs typeface="Arial"/>
                <a:sym typeface="Arial"/>
              </a:rPr>
              <a:t>. </a:t>
            </a:r>
            <a:endParaRPr sz="2300" b="0" i="0" u="none" strike="noStrike" cap="none" dirty="0">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dirty="0">
              <a:solidFill>
                <a:schemeClr val="dk2"/>
              </a:solidFill>
              <a:latin typeface="Arial"/>
              <a:ea typeface="Arial"/>
              <a:cs typeface="Arial"/>
              <a:sym typeface="Arial"/>
            </a:endParaRPr>
          </a:p>
        </p:txBody>
      </p:sp>
      <p:pic>
        <p:nvPicPr>
          <p:cNvPr id="607" name="Google Shape;607;g39f9000df51_0_34"/>
          <p:cNvPicPr preferRelativeResize="0"/>
          <p:nvPr/>
        </p:nvPicPr>
        <p:blipFill rotWithShape="1">
          <a:blip r:embed="rId3">
            <a:alphaModFix/>
          </a:blip>
          <a:srcRect/>
          <a:stretch/>
        </p:blipFill>
        <p:spPr>
          <a:xfrm>
            <a:off x="2419725" y="4355025"/>
            <a:ext cx="2917013" cy="1944675"/>
          </a:xfrm>
          <a:prstGeom prst="rect">
            <a:avLst/>
          </a:prstGeom>
          <a:noFill/>
          <a:ln>
            <a:noFill/>
          </a:ln>
        </p:spPr>
      </p:pic>
      <p:sp>
        <p:nvSpPr>
          <p:cNvPr id="608" name="Google Shape;608;g39f9000df51_0_34"/>
          <p:cNvSpPr txBox="1"/>
          <p:nvPr/>
        </p:nvSpPr>
        <p:spPr>
          <a:xfrm>
            <a:off x="5500400" y="4324750"/>
            <a:ext cx="6576600" cy="1539600"/>
          </a:xfrm>
          <a:prstGeom prst="rect">
            <a:avLst/>
          </a:prstGeom>
          <a:noFill/>
          <a:ln>
            <a:noFill/>
          </a:ln>
        </p:spPr>
        <p:txBody>
          <a:bodyPr spcFirstLastPara="1" wrap="square" lIns="91425" tIns="91425" rIns="91425" bIns="91425" anchor="t" anchorCtr="0">
            <a:noAutofit/>
          </a:bodyPr>
          <a:lstStyle/>
          <a:p>
            <a:pPr marL="914400" marR="0" lvl="1" indent="-374650" algn="l" rtl="0">
              <a:lnSpc>
                <a:spcPct val="100000"/>
              </a:lnSpc>
              <a:spcBef>
                <a:spcPts val="1000"/>
              </a:spcBef>
              <a:spcAft>
                <a:spcPts val="0"/>
              </a:spcAft>
              <a:buClr>
                <a:schemeClr val="dk2"/>
              </a:buClr>
              <a:buSzPts val="2300"/>
              <a:buFont typeface="Arial"/>
              <a:buChar char="►"/>
            </a:pPr>
            <a:r>
              <a:rPr lang="en-US" sz="2400" b="0" i="0" u="none" strike="noStrike" cap="none">
                <a:solidFill>
                  <a:schemeClr val="dk2"/>
                </a:solidFill>
                <a:latin typeface="Arial"/>
                <a:ea typeface="Arial"/>
                <a:cs typeface="Arial"/>
                <a:sym typeface="Arial"/>
              </a:rPr>
              <a:t>Clarifies safe handling of disconnected LP-Gas containers.</a:t>
            </a:r>
            <a:endParaRPr sz="2400" b="0" i="0" u="none" strike="noStrike" cap="none">
              <a:solidFill>
                <a:schemeClr val="dk2"/>
              </a:solidFill>
              <a:latin typeface="Arial"/>
              <a:ea typeface="Arial"/>
              <a:cs typeface="Arial"/>
              <a:sym typeface="Arial"/>
            </a:endParaRPr>
          </a:p>
          <a:p>
            <a:pPr marL="914400" marR="0" lvl="1" indent="-381000" algn="l" rtl="0">
              <a:lnSpc>
                <a:spcPct val="100000"/>
              </a:lnSpc>
              <a:spcBef>
                <a:spcPts val="100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Enhances transport safety and cylinder stability requirements.</a:t>
            </a:r>
            <a:endParaRPr sz="2400" b="0" i="0" u="none" strike="noStrike" cap="none">
              <a:solidFill>
                <a:schemeClr val="dk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39f9000df51_0_34"/>
          <p:cNvSpPr txBox="1">
            <a:spLocks noGrp="1"/>
          </p:cNvSpPr>
          <p:nvPr>
            <p:ph type="title" idx="4294967295"/>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605" name="Google Shape;605;g39f9000df51_0_34"/>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CB040"/>
                </a:solidFill>
                <a:latin typeface="Georgia"/>
                <a:ea typeface="Georgia"/>
                <a:cs typeface="Georgia"/>
                <a:sym typeface="Georgia"/>
              </a:rPr>
              <a:t>COMAR  29.06.01.16</a:t>
            </a:r>
            <a:endParaRPr sz="3300" b="1" i="0" u="none" strike="noStrike" cap="none" dirty="0">
              <a:solidFill>
                <a:srgbClr val="FCB040"/>
              </a:solidFill>
              <a:latin typeface="Georgia"/>
              <a:ea typeface="Georgia"/>
              <a:cs typeface="Georgia"/>
              <a:sym typeface="Georgia"/>
            </a:endParaRPr>
          </a:p>
        </p:txBody>
      </p:sp>
      <p:sp>
        <p:nvSpPr>
          <p:cNvPr id="606" name="Google Shape;606;g39f9000df51_0_34"/>
          <p:cNvSpPr txBox="1"/>
          <p:nvPr/>
        </p:nvSpPr>
        <p:spPr>
          <a:xfrm>
            <a:off x="415650" y="1283925"/>
            <a:ext cx="11360700" cy="2390368"/>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1000"/>
              </a:spcBef>
              <a:spcAft>
                <a:spcPts val="0"/>
              </a:spcAft>
              <a:buClr>
                <a:schemeClr val="dk2"/>
              </a:buClr>
              <a:buSzPts val="2300"/>
              <a:buFont typeface="Arial"/>
              <a:buChar char="►"/>
            </a:pPr>
            <a:r>
              <a:rPr lang="en-US" sz="2300" b="0" i="0" u="none" strike="noStrike" cap="none" dirty="0">
                <a:solidFill>
                  <a:schemeClr val="dk2"/>
                </a:solidFill>
                <a:latin typeface="Arial"/>
                <a:ea typeface="Arial"/>
                <a:cs typeface="Arial"/>
                <a:sym typeface="Arial"/>
              </a:rPr>
              <a:t>COMAR 29.06.01.16</a:t>
            </a:r>
            <a:endParaRPr sz="2300" b="0" i="0" u="none" strike="noStrike" cap="none" dirty="0">
              <a:solidFill>
                <a:schemeClr val="dk2"/>
              </a:solidFill>
              <a:latin typeface="Arial"/>
              <a:ea typeface="Arial"/>
              <a:cs typeface="Arial"/>
              <a:sym typeface="Arial"/>
            </a:endParaRPr>
          </a:p>
          <a:p>
            <a:pPr marL="1371600" marR="0" lvl="2" indent="-374647" algn="l" rtl="0">
              <a:lnSpc>
                <a:spcPct val="100000"/>
              </a:lnSpc>
              <a:spcBef>
                <a:spcPts val="1000"/>
              </a:spcBef>
              <a:spcAft>
                <a:spcPts val="0"/>
              </a:spcAft>
              <a:buClr>
                <a:schemeClr val="dk2"/>
              </a:buClr>
              <a:buSzPts val="2300"/>
              <a:buFont typeface="Arial"/>
              <a:buChar char="►"/>
            </a:pPr>
            <a:r>
              <a:rPr lang="en-US" sz="2300" b="0" i="0" u="none" strike="noStrike" cap="none" dirty="0">
                <a:solidFill>
                  <a:schemeClr val="dk2"/>
                </a:solidFill>
                <a:latin typeface="Arial"/>
                <a:ea typeface="Arial"/>
                <a:cs typeface="Arial"/>
                <a:sym typeface="Arial"/>
              </a:rPr>
              <a:t>Visual Obscuration Systems</a:t>
            </a:r>
          </a:p>
          <a:p>
            <a:pPr marL="996953" marR="0" lvl="2" algn="l" rtl="0">
              <a:lnSpc>
                <a:spcPct val="100000"/>
              </a:lnSpc>
              <a:spcBef>
                <a:spcPts val="1000"/>
              </a:spcBef>
              <a:spcAft>
                <a:spcPts val="0"/>
              </a:spcAft>
              <a:buClr>
                <a:schemeClr val="dk2"/>
              </a:buClr>
              <a:buSzPts val="2300"/>
            </a:pPr>
            <a:r>
              <a:rPr lang="en-US" sz="2300" dirty="0">
                <a:solidFill>
                  <a:schemeClr val="dk2"/>
                </a:solidFill>
              </a:rPr>
              <a:t>	Prohibits the installation and use of visual obscuration systems associated with security or burglar alarm systems.</a:t>
            </a:r>
            <a:r>
              <a:rPr lang="en-US" sz="2300" b="0" i="0" u="none" strike="noStrike" cap="none" dirty="0">
                <a:solidFill>
                  <a:schemeClr val="dk2"/>
                </a:solidFill>
                <a:latin typeface="Arial"/>
                <a:ea typeface="Arial"/>
                <a:cs typeface="Arial"/>
                <a:sym typeface="Arial"/>
              </a:rPr>
              <a:t> </a:t>
            </a:r>
            <a:endParaRPr sz="2300" b="0" i="0" u="none" strike="noStrike" cap="none" dirty="0">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608" name="Google Shape;608;g39f9000df51_0_34"/>
          <p:cNvSpPr txBox="1"/>
          <p:nvPr/>
        </p:nvSpPr>
        <p:spPr>
          <a:xfrm>
            <a:off x="5500400" y="4324750"/>
            <a:ext cx="6576600" cy="1539600"/>
          </a:xfrm>
          <a:prstGeom prst="rect">
            <a:avLst/>
          </a:prstGeom>
          <a:noFill/>
          <a:ln>
            <a:noFill/>
          </a:ln>
        </p:spPr>
        <p:txBody>
          <a:bodyPr spcFirstLastPara="1" wrap="square" lIns="91425" tIns="91425" rIns="91425" bIns="91425" anchor="t" anchorCtr="0">
            <a:noAutofit/>
          </a:bodyPr>
          <a:lstStyle/>
          <a:p>
            <a:pPr marL="914400" marR="0" lvl="1" indent="-381000" algn="l" rtl="0">
              <a:lnSpc>
                <a:spcPct val="100000"/>
              </a:lnSpc>
              <a:spcBef>
                <a:spcPts val="1000"/>
              </a:spcBef>
              <a:spcAft>
                <a:spcPts val="0"/>
              </a:spcAft>
              <a:buClr>
                <a:schemeClr val="dk2"/>
              </a:buClr>
              <a:buSzPts val="2400"/>
              <a:buFont typeface="Arial"/>
              <a:buChar char="►"/>
            </a:pPr>
            <a:endParaRPr sz="2400" b="0" i="0" u="none" strike="noStrike" cap="none" dirty="0">
              <a:solidFill>
                <a:schemeClr val="dk2"/>
              </a:solidFill>
              <a:latin typeface="Arial"/>
              <a:ea typeface="Arial"/>
              <a:cs typeface="Arial"/>
              <a:sym typeface="Arial"/>
            </a:endParaRPr>
          </a:p>
        </p:txBody>
      </p:sp>
      <p:pic>
        <p:nvPicPr>
          <p:cNvPr id="4" name="Picture 3">
            <a:extLst>
              <a:ext uri="{FF2B5EF4-FFF2-40B4-BE49-F238E27FC236}">
                <a16:creationId xmlns:a16="http://schemas.microsoft.com/office/drawing/2014/main" id="{2B2F11EA-69EA-4CA9-BE0D-36792DB2D31D}"/>
              </a:ext>
            </a:extLst>
          </p:cNvPr>
          <p:cNvPicPr>
            <a:picLocks noChangeAspect="1"/>
          </p:cNvPicPr>
          <p:nvPr/>
        </p:nvPicPr>
        <p:blipFill>
          <a:blip r:embed="rId3"/>
          <a:stretch>
            <a:fillRect/>
          </a:stretch>
        </p:blipFill>
        <p:spPr>
          <a:xfrm>
            <a:off x="3661197" y="3296144"/>
            <a:ext cx="4099058" cy="2732706"/>
          </a:xfrm>
          <a:prstGeom prst="rect">
            <a:avLst/>
          </a:prstGeom>
        </p:spPr>
      </p:pic>
    </p:spTree>
    <p:extLst>
      <p:ext uri="{BB962C8B-B14F-4D97-AF65-F5344CB8AC3E}">
        <p14:creationId xmlns:p14="http://schemas.microsoft.com/office/powerpoint/2010/main" val="72051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16" name="Google Shape;116;p7"/>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17" name="Google Shape;117;p7"/>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S</a:t>
            </a:r>
            <a:endParaRPr/>
          </a:p>
          <a:p>
            <a:pPr marL="914400" lvl="1" indent="-320040" algn="l" rtl="0">
              <a:lnSpc>
                <a:spcPct val="100000"/>
              </a:lnSpc>
              <a:spcBef>
                <a:spcPts val="1000"/>
              </a:spcBef>
              <a:spcAft>
                <a:spcPts val="0"/>
              </a:spcAft>
              <a:buSzPts val="1440"/>
              <a:buChar char="►"/>
            </a:pPr>
            <a:r>
              <a:rPr lang="en-US"/>
              <a:t>For the purposes of 7.9.1.1, </a:t>
            </a:r>
            <a:r>
              <a:rPr lang="en-US" b="1"/>
              <a:t>exit access</a:t>
            </a:r>
            <a:r>
              <a:rPr lang="en-US"/>
              <a:t> shall include</a:t>
            </a:r>
            <a:r>
              <a:rPr lang="en-US" u="sng"/>
              <a:t>, but not be limited to</a:t>
            </a:r>
            <a:r>
              <a:rPr lang="en-US"/>
              <a:t> </a:t>
            </a:r>
            <a:r>
              <a:rPr lang="en-US" strike="sngStrike"/>
              <a:t>only </a:t>
            </a:r>
            <a:r>
              <a:rPr lang="en-US"/>
              <a:t>designated stairs, aisles, corridors, ramps, escalators, and passageways leading to an exit.  For the purposes of 7.9.1.1, </a:t>
            </a:r>
            <a:br>
              <a:rPr lang="en-US"/>
            </a:br>
            <a:r>
              <a:rPr lang="en-US" b="1"/>
              <a:t>exit discharge</a:t>
            </a:r>
            <a:r>
              <a:rPr lang="en-US"/>
              <a:t> shall include</a:t>
            </a:r>
            <a:r>
              <a:rPr lang="en-US" u="sng"/>
              <a:t>, but not be limited to</a:t>
            </a:r>
            <a:r>
              <a:rPr lang="en-US"/>
              <a:t> </a:t>
            </a:r>
            <a:r>
              <a:rPr lang="en-US" strike="sngStrike"/>
              <a:t>only </a:t>
            </a:r>
            <a:r>
              <a:rPr lang="en-US"/>
              <a:t>designated stairs, ramps, aisles, walkways, and escalators leading to a public way.</a:t>
            </a:r>
            <a:endParaRPr/>
          </a:p>
          <a:p>
            <a:pPr marL="914400" lvl="1" indent="-320040" algn="l" rtl="0">
              <a:lnSpc>
                <a:spcPct val="100000"/>
              </a:lnSpc>
              <a:spcBef>
                <a:spcPts val="1000"/>
              </a:spcBef>
              <a:spcAft>
                <a:spcPts val="0"/>
              </a:spcAft>
              <a:buSzPts val="1440"/>
              <a:buChar char="►"/>
            </a:pPr>
            <a:r>
              <a:rPr lang="en-US"/>
              <a:t>2018 amendment changed “only” in the first sentence, but not the second</a:t>
            </a:r>
            <a:endParaRPr/>
          </a:p>
          <a:p>
            <a:pPr marL="914400" lvl="1" indent="-320040" algn="l" rtl="0">
              <a:lnSpc>
                <a:spcPct val="100000"/>
              </a:lnSpc>
              <a:spcBef>
                <a:spcPts val="1000"/>
              </a:spcBef>
              <a:spcAft>
                <a:spcPts val="0"/>
              </a:spcAft>
              <a:buSzPts val="1440"/>
              <a:buChar char="►"/>
            </a:pPr>
            <a:r>
              <a:rPr lang="en-US"/>
              <a:t>Allows authorities some leeway for requiring emergency lighting in elements that are part of the exit discharge</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18" name="Google Shape;118;p7"/>
          <p:cNvPicPr preferRelativeResize="0"/>
          <p:nvPr/>
        </p:nvPicPr>
        <p:blipFill rotWithShape="1">
          <a:blip r:embed="rId3">
            <a:alphaModFix/>
          </a:blip>
          <a:srcRect/>
          <a:stretch/>
        </p:blipFill>
        <p:spPr>
          <a:xfrm>
            <a:off x="9253323" y="4151104"/>
            <a:ext cx="2673882" cy="16821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53"/>
          <p:cNvSpPr txBox="1">
            <a:spLocks noGrp="1"/>
          </p:cNvSpPr>
          <p:nvPr>
            <p:ph type="title"/>
          </p:nvPr>
        </p:nvSpPr>
        <p:spPr>
          <a:xfrm>
            <a:off x="0" y="0"/>
            <a:ext cx="7474800" cy="96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200"/>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pic>
        <p:nvPicPr>
          <p:cNvPr id="614" name="Google Shape;614;p53"/>
          <p:cNvPicPr preferRelativeResize="0"/>
          <p:nvPr/>
        </p:nvPicPr>
        <p:blipFill rotWithShape="1">
          <a:blip r:embed="rId3">
            <a:alphaModFix/>
          </a:blip>
          <a:srcRect/>
          <a:stretch/>
        </p:blipFill>
        <p:spPr>
          <a:xfrm>
            <a:off x="465885" y="1981120"/>
            <a:ext cx="1883893" cy="2877125"/>
          </a:xfrm>
          <a:prstGeom prst="rect">
            <a:avLst/>
          </a:prstGeom>
          <a:noFill/>
          <a:ln>
            <a:noFill/>
          </a:ln>
        </p:spPr>
      </p:pic>
      <p:sp>
        <p:nvSpPr>
          <p:cNvPr id="615" name="Google Shape;615;p53"/>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a:t>
            </a:r>
            <a:endParaRPr sz="3300" b="1" i="0" u="none" strike="noStrike" cap="none">
              <a:solidFill>
                <a:srgbClr val="FCB040"/>
              </a:solidFill>
              <a:latin typeface="Georgia"/>
              <a:ea typeface="Georgia"/>
              <a:cs typeface="Georgia"/>
              <a:sym typeface="Georgia"/>
            </a:endParaRPr>
          </a:p>
        </p:txBody>
      </p:sp>
      <p:sp>
        <p:nvSpPr>
          <p:cNvPr id="616" name="Google Shape;616;p53"/>
          <p:cNvSpPr txBox="1">
            <a:spLocks noGrp="1"/>
          </p:cNvSpPr>
          <p:nvPr>
            <p:ph type="body" idx="1"/>
          </p:nvPr>
        </p:nvSpPr>
        <p:spPr>
          <a:xfrm>
            <a:off x="1293455" y="1833350"/>
            <a:ext cx="8946600" cy="4195500"/>
          </a:xfrm>
          <a:prstGeom prst="rect">
            <a:avLst/>
          </a:prstGeom>
          <a:noFill/>
          <a:ln>
            <a:noFill/>
          </a:ln>
        </p:spPr>
        <p:txBody>
          <a:bodyPr spcFirstLastPara="1" wrap="square" lIns="91425" tIns="45700" rIns="91425" bIns="45700" anchor="t" anchorCtr="0">
            <a:normAutofit/>
          </a:bodyPr>
          <a:lstStyle/>
          <a:p>
            <a:pPr marL="137160" lvl="0" indent="0" algn="ctr" rtl="0">
              <a:lnSpc>
                <a:spcPct val="100000"/>
              </a:lnSpc>
              <a:spcBef>
                <a:spcPts val="1000"/>
              </a:spcBef>
              <a:spcAft>
                <a:spcPts val="0"/>
              </a:spcAft>
              <a:buSzPts val="1440"/>
              <a:buNone/>
            </a:pPr>
            <a:r>
              <a:rPr lang="en-US" sz="4800"/>
              <a:t>Questions?</a:t>
            </a:r>
            <a:endParaRPr/>
          </a:p>
          <a:p>
            <a:pPr marL="137160" lvl="0" indent="0" algn="l" rtl="0">
              <a:lnSpc>
                <a:spcPct val="100000"/>
              </a:lnSpc>
              <a:spcBef>
                <a:spcPts val="1000"/>
              </a:spcBef>
              <a:spcAft>
                <a:spcPts val="0"/>
              </a:spcAft>
              <a:buSzPts val="1440"/>
              <a:buNone/>
            </a:pPr>
            <a:endParaRPr/>
          </a:p>
          <a:p>
            <a:pPr marL="137160" lvl="0" indent="0" algn="ctr" rtl="0">
              <a:lnSpc>
                <a:spcPct val="100000"/>
              </a:lnSpc>
              <a:spcBef>
                <a:spcPts val="1000"/>
              </a:spcBef>
              <a:spcAft>
                <a:spcPts val="0"/>
              </a:spcAft>
              <a:buSzPts val="1440"/>
              <a:buNone/>
            </a:pPr>
            <a:r>
              <a:rPr lang="en-US"/>
              <a:t>Contact:  kenneth.bush@maryland.gov</a:t>
            </a:r>
            <a:endParaRPr/>
          </a:p>
        </p:txBody>
      </p:sp>
      <p:pic>
        <p:nvPicPr>
          <p:cNvPr id="617" name="Google Shape;617;p53"/>
          <p:cNvPicPr preferRelativeResize="0"/>
          <p:nvPr/>
        </p:nvPicPr>
        <p:blipFill rotWithShape="1">
          <a:blip r:embed="rId4">
            <a:alphaModFix/>
          </a:blip>
          <a:srcRect l="1830" r="1830"/>
          <a:stretch/>
        </p:blipFill>
        <p:spPr>
          <a:xfrm>
            <a:off x="9183731" y="1981120"/>
            <a:ext cx="2449674" cy="2815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24" name="Google Shape;124;p8"/>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25" name="Google Shape;125;p8"/>
          <p:cNvSpPr txBox="1">
            <a:spLocks noGrp="1"/>
          </p:cNvSpPr>
          <p:nvPr>
            <p:ph type="body" idx="1"/>
          </p:nvPr>
        </p:nvSpPr>
        <p:spPr>
          <a:xfrm>
            <a:off x="989012" y="1392062"/>
            <a:ext cx="8946600"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T</a:t>
            </a:r>
            <a:endParaRPr/>
          </a:p>
          <a:p>
            <a:pPr marL="914400" lvl="1" indent="-320040" algn="l" rtl="0">
              <a:lnSpc>
                <a:spcPct val="100000"/>
              </a:lnSpc>
              <a:spcBef>
                <a:spcPts val="1000"/>
              </a:spcBef>
              <a:spcAft>
                <a:spcPts val="0"/>
              </a:spcAft>
              <a:buSzPts val="1440"/>
              <a:buChar char="►"/>
            </a:pPr>
            <a:r>
              <a:rPr lang="en-US"/>
              <a:t>8.7.3.3  Alcohol-Based Hand-Rub (ABHR) Dispensers.  Where permitted by Chapters 11 through 43, ABHR dispensers shall be permitted provided they meet all of the criteria in 8.7.3.3. through 8.7.3.3.5</a:t>
            </a:r>
            <a:r>
              <a:rPr lang="en-US" u="sng"/>
              <a:t>, unless otherwise permitted by the AHJ.</a:t>
            </a:r>
            <a:endParaRPr/>
          </a:p>
          <a:p>
            <a:pPr marL="1051561" lvl="2" indent="0"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26" name="Google Shape;126;p8"/>
          <p:cNvPicPr preferRelativeResize="0"/>
          <p:nvPr/>
        </p:nvPicPr>
        <p:blipFill rotWithShape="1">
          <a:blip r:embed="rId3">
            <a:alphaModFix/>
          </a:blip>
          <a:srcRect/>
          <a:stretch/>
        </p:blipFill>
        <p:spPr>
          <a:xfrm>
            <a:off x="8187774" y="3239452"/>
            <a:ext cx="3495675" cy="2505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0" y="0"/>
            <a:ext cx="7490700" cy="1000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200"/>
              <a:buFont typeface="Century Gothic"/>
              <a:buNone/>
            </a:pPr>
            <a:r>
              <a:rPr lang="en-US" b="1">
                <a:solidFill>
                  <a:srgbClr val="FCB040"/>
                </a:solidFill>
                <a:latin typeface="Georgia"/>
                <a:ea typeface="Georgia"/>
                <a:cs typeface="Georgia"/>
                <a:sym typeface="Georgia"/>
              </a:rPr>
              <a:t>Maryland SFPC</a:t>
            </a:r>
            <a:endParaRPr b="1">
              <a:solidFill>
                <a:srgbClr val="FCB040"/>
              </a:solidFill>
              <a:latin typeface="Georgia"/>
              <a:ea typeface="Georgia"/>
              <a:cs typeface="Georgia"/>
              <a:sym typeface="Georgia"/>
            </a:endParaRPr>
          </a:p>
        </p:txBody>
      </p:sp>
      <p:sp>
        <p:nvSpPr>
          <p:cNvPr id="132" name="Google Shape;132;p9"/>
          <p:cNvSpPr txBox="1"/>
          <p:nvPr/>
        </p:nvSpPr>
        <p:spPr>
          <a:xfrm>
            <a:off x="6808275" y="6028850"/>
            <a:ext cx="5460000" cy="82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CB040"/>
                </a:solidFill>
                <a:latin typeface="Georgia"/>
                <a:ea typeface="Georgia"/>
                <a:cs typeface="Georgia"/>
                <a:sym typeface="Georgia"/>
              </a:rPr>
              <a:t>NFPA 101</a:t>
            </a:r>
            <a:endParaRPr sz="3300" b="1" i="0" u="none" strike="noStrike" cap="none">
              <a:solidFill>
                <a:srgbClr val="FCB040"/>
              </a:solidFill>
              <a:latin typeface="Georgia"/>
              <a:ea typeface="Georgia"/>
              <a:cs typeface="Georgia"/>
              <a:sym typeface="Georgia"/>
            </a:endParaRPr>
          </a:p>
        </p:txBody>
      </p:sp>
      <p:sp>
        <p:nvSpPr>
          <p:cNvPr id="133" name="Google Shape;133;p9"/>
          <p:cNvSpPr txBox="1">
            <a:spLocks noGrp="1"/>
          </p:cNvSpPr>
          <p:nvPr>
            <p:ph type="body" idx="1"/>
          </p:nvPr>
        </p:nvSpPr>
        <p:spPr>
          <a:xfrm>
            <a:off x="989012" y="1392062"/>
            <a:ext cx="9492298" cy="4636788"/>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Amendment W</a:t>
            </a:r>
            <a:endParaRPr/>
          </a:p>
          <a:p>
            <a:pPr marL="914400" lvl="1" indent="-320040" algn="l" rtl="0">
              <a:lnSpc>
                <a:spcPct val="100000"/>
              </a:lnSpc>
              <a:spcBef>
                <a:spcPts val="1000"/>
              </a:spcBef>
              <a:spcAft>
                <a:spcPts val="0"/>
              </a:spcAft>
              <a:buSzPts val="1440"/>
              <a:buChar char="►"/>
            </a:pPr>
            <a:r>
              <a:rPr lang="en-US"/>
              <a:t>Delete 9.6.2.10.7, 9.6.2.10.7.1 and 9.6.2.10.7.2</a:t>
            </a:r>
            <a:endParaRPr/>
          </a:p>
          <a:p>
            <a:pPr marL="1371600" lvl="2" indent="-320039" algn="l" rtl="0">
              <a:lnSpc>
                <a:spcPct val="100000"/>
              </a:lnSpc>
              <a:spcBef>
                <a:spcPts val="1000"/>
              </a:spcBef>
              <a:spcAft>
                <a:spcPts val="0"/>
              </a:spcAft>
              <a:buSzPts val="1440"/>
              <a:buChar char="►"/>
            </a:pPr>
            <a:r>
              <a:rPr lang="en-US"/>
              <a:t>Requirements for interconnection of smoke alarms deleted</a:t>
            </a:r>
            <a:endParaRPr/>
          </a:p>
          <a:p>
            <a:pPr marL="1371600" lvl="2" indent="-228599" algn="l" rtl="0">
              <a:lnSpc>
                <a:spcPct val="100000"/>
              </a:lnSpc>
              <a:spcBef>
                <a:spcPts val="1000"/>
              </a:spcBef>
              <a:spcAft>
                <a:spcPts val="0"/>
              </a:spcAft>
              <a:buSzPts val="1440"/>
              <a:buNone/>
            </a:pPr>
            <a:endParaRPr/>
          </a:p>
          <a:p>
            <a:pPr marL="914400" lvl="1" indent="-228600" algn="l" rtl="0">
              <a:lnSpc>
                <a:spcPct val="100000"/>
              </a:lnSpc>
              <a:spcBef>
                <a:spcPts val="1000"/>
              </a:spcBef>
              <a:spcAft>
                <a:spcPts val="0"/>
              </a:spcAft>
              <a:buSzPts val="1440"/>
              <a:buNone/>
            </a:pPr>
            <a:endParaRPr/>
          </a:p>
          <a:p>
            <a:pPr marL="594360" lvl="1" indent="0" algn="l" rtl="0">
              <a:lnSpc>
                <a:spcPct val="100000"/>
              </a:lnSpc>
              <a:spcBef>
                <a:spcPts val="1000"/>
              </a:spcBef>
              <a:spcAft>
                <a:spcPts val="0"/>
              </a:spcAft>
              <a:buSzPts val="1440"/>
              <a:buNone/>
            </a:pPr>
            <a:endParaRPr/>
          </a:p>
        </p:txBody>
      </p:sp>
      <p:pic>
        <p:nvPicPr>
          <p:cNvPr id="134" name="Google Shape;134;p9"/>
          <p:cNvPicPr preferRelativeResize="0"/>
          <p:nvPr/>
        </p:nvPicPr>
        <p:blipFill rotWithShape="1">
          <a:blip r:embed="rId3">
            <a:alphaModFix/>
          </a:blip>
          <a:srcRect/>
          <a:stretch/>
        </p:blipFill>
        <p:spPr>
          <a:xfrm>
            <a:off x="429577" y="3060383"/>
            <a:ext cx="11389043" cy="1910580"/>
          </a:xfrm>
          <a:prstGeom prst="rect">
            <a:avLst/>
          </a:prstGeom>
          <a:noFill/>
          <a:ln>
            <a:noFill/>
          </a:ln>
        </p:spPr>
      </p:pic>
      <p:pic>
        <p:nvPicPr>
          <p:cNvPr id="135" name="Google Shape;135;p9"/>
          <p:cNvPicPr preferRelativeResize="0"/>
          <p:nvPr/>
        </p:nvPicPr>
        <p:blipFill rotWithShape="1">
          <a:blip r:embed="rId4">
            <a:alphaModFix/>
          </a:blip>
          <a:srcRect/>
          <a:stretch/>
        </p:blipFill>
        <p:spPr>
          <a:xfrm>
            <a:off x="9334500" y="1000800"/>
            <a:ext cx="2293620" cy="1833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07222997F1244CABAF49BDCF6C296F" ma:contentTypeVersion="0" ma:contentTypeDescription="Create a new document." ma:contentTypeScope="" ma:versionID="79034b980108af39f8f66fea7b7d2779">
  <xsd:schema xmlns:xsd="http://www.w3.org/2001/XMLSchema" xmlns:xs="http://www.w3.org/2001/XMLSchema" xmlns:p="http://schemas.microsoft.com/office/2006/metadata/properties" targetNamespace="http://schemas.microsoft.com/office/2006/metadata/properties" ma:root="true" ma:fieldsID="6ff03dde4259c08ff71d8d05c94e2e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99C7B8-D6D6-4489-B5EB-DE1D8945FD74}"/>
</file>

<file path=customXml/itemProps2.xml><?xml version="1.0" encoding="utf-8"?>
<ds:datastoreItem xmlns:ds="http://schemas.openxmlformats.org/officeDocument/2006/customXml" ds:itemID="{E426F951-DC0A-4B50-A49F-48F7A154029C}"/>
</file>

<file path=customXml/itemProps3.xml><?xml version="1.0" encoding="utf-8"?>
<ds:datastoreItem xmlns:ds="http://schemas.openxmlformats.org/officeDocument/2006/customXml" ds:itemID="{3149FE05-CBA4-42C0-BCDD-8C8BBD580247}"/>
</file>

<file path=docProps/app.xml><?xml version="1.0" encoding="utf-8"?>
<Properties xmlns="http://schemas.openxmlformats.org/officeDocument/2006/extended-properties" xmlns:vt="http://schemas.openxmlformats.org/officeDocument/2006/docPropsVTypes">
  <TotalTime>135</TotalTime>
  <Words>9337</Words>
  <Application>Microsoft Office PowerPoint</Application>
  <PresentationFormat>Widescreen</PresentationFormat>
  <Paragraphs>939</Paragraphs>
  <Slides>70</Slides>
  <Notes>70</Notes>
  <HiddenSlides>35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Calibri</vt:lpstr>
      <vt:lpstr>Century Gothic</vt:lpstr>
      <vt:lpstr>Georgia</vt:lpstr>
      <vt:lpstr>Arial</vt:lpstr>
      <vt:lpstr>Simple Light</vt:lpstr>
      <vt:lpstr>PowerPoint Presentation</vt:lpstr>
      <vt:lpstr>State of Maryland</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lpstr>Maryland SFPC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A R. Murgatroyd</dc:creator>
  <cp:lastModifiedBy>Bush, Kenneth E</cp:lastModifiedBy>
  <cp:revision>19</cp:revision>
  <dcterms:modified xsi:type="dcterms:W3CDTF">2025-12-02T19:50:45Z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0x0101007407222997F1244CABAF49BDCF6C296F</vt:lpwstr>
  </property>
</Properties>
</file>